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Enoturismo, la diversità che crea valore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Territori diversi, modelli differenti, una stessa opportunità economica.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2468880"/>
            <a:ext cx="10241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Italia → Toscana → Sicilia → Confronto → Valore</a:t>
            </a:r>
            <a:endParaRPr lang="en-US" sz="3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L’Italia del vino è fatta di modelli differenti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quadro CESEO–LUMSA confronta scala delle visite, domanda internazionale e accessibilità.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10312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Domanda e dimensione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2103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Distribuzione e accesso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126480" y="2011680"/>
            <a:ext cx="0" cy="333756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2788920"/>
            <a:ext cx="5074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Coesistono cantine con poche centinaia di ospiti e strutture con migliaia di visitatori. La scala cambia il modello di gestione.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0" y="278892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L’auto rimane centrale. Intermediari, uffici turistici e costi dell’ultimo miglio incidono sulla visita effettiva.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visitatori crescono, ma non ovunque allo stesso ritmo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dinamica 2025 varia tra territori: i dati regionali aiutano a leggere le differenze.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· aziende in crescita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235366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46,8%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· aziende stabili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149870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29,8%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· aziende in calo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1176833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23,4%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7240" y="53035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crescita nazionale non va confusa con una crescita uniforme di tutte le cantine.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L’internazionalizzazione cambia le regole dell’accoglienza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Lingue, prenotazione, trasporto e assistenza sono parte dell’esperienza, non servizi accessori.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10312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Domanda estera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2103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Accessibilità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126480" y="2011680"/>
            <a:ext cx="0" cy="333756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2788920"/>
            <a:ext cx="5074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aree del Paese hanno esposizioni diverse ai mercati internazionali. La Toscana mostra particolarmente avanzata.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0" y="278892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viaggio verso la cantina può essere più difficile del viaggio verso la destinazione turistica.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Toscana ha già raggiunto una scala importante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modello toscano combina flussi elevati e capacità commerciale.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Cantine con oltre 2.000 visitatori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2031797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40,4%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Cantine con oltre 5.000 visitatori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533095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10,6%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Proposte al trade più volte/anno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235366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46,8%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Toscana mostra fortemente internazionale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66% delle cantine ha oltre metà dei visitatori provenienti dall’estero.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Cantine con &gt;50% stranieri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331927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Operatori locali che vendono wine-tour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2142439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42,6%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Trasporto organizzato dalla cantina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115671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23%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maturità toscana non elimina gli attriti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Nel 2025 il 23,4% segnala un calo dei visitatori; l’ultimo miglio resta costoso.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 aeroporto &gt;100 €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357073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 stazione AV &gt;100 €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1961388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Cantine con visitatori in calo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1176833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23,4%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Sicilia la domanda cresce e l’offerta si rinnova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sistema dinamico, con personale dedicato e nuovi prodotti enoturistici.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Cantine con visitatori in aumento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3087929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61,4%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Nuove esperienze per il 2026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2967228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59%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Personale dedicato all’enoturismo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3786988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75,3%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Sicilia accoglie una domanda prevalentemente estera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74,7% delle aziende indica una clientela straniera prevalente.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3317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Clientela prevalentemente straniera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4048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404872"/>
            <a:ext cx="375681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3225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74,7%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99008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con agenzie di viaggio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063240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063240"/>
            <a:ext cx="3751783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980944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74,6%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6484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con Strade del vino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72160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721608"/>
            <a:ext cx="4038448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63931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80,3%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Sicilia dispone di servizi di accoglienza solidi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visita con degustazione è il nucleo forte; l’ospitalità estesa è ancora selettiva.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1488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Sala degustazione attrezzata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22199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221992"/>
            <a:ext cx="461680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13969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91,8%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862072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Punto vendita attrezzato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2935224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2935224"/>
            <a:ext cx="4380433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852928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87,1%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575304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Ristorazione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648456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648456"/>
            <a:ext cx="1890979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5661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37,6%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7240" y="428853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Pernottamento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257800" y="436168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5257800" y="4361688"/>
            <a:ext cx="118186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451592" y="427939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23,5%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sostenibilità siciliana è già concreta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Gli investimenti nei processi devono diventare visibili anche nell’esperienza.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1488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Produzione di energia rinnovabile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22199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221992"/>
            <a:ext cx="436031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13969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86,7%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2862072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Nessuna plastica monouso nel servizio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2935224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2935224"/>
            <a:ext cx="4425696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2852928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88%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3575304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Bottiglie leggere · vini fermi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5257800" y="3648456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257800" y="3648456"/>
            <a:ext cx="3621024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10451592" y="356616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72%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7240" y="428853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Colonnine di ricarica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257800" y="4361688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5257800" y="4361688"/>
            <a:ext cx="1714957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10451592" y="4279392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34,1%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e Sicilia: differenze che si completano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· consolidamento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0" y="2103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Sicilia · sviluppo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126480" y="2011680"/>
            <a:ext cx="0" cy="333756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77240" y="2788920"/>
            <a:ext cx="5074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Volumi già importanti, forte internazionalizzazione e rete commerciale strutturata. Priorità: proteggere i flussi e ridurre il costo di accesso.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0" y="278892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Domanda in crescita, forte ospitalità internazionale e sostenibilità produttiva. Priorità: ampliare permanenza e spesa.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Due segnali di internazionalizzazione, non una classifica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domande regionali misurano aspetti diversi: il confronto va interpretato correttamente.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10312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 · 66,0%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2103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Sicilia · 74,7%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126480" y="2011680"/>
            <a:ext cx="0" cy="333756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77240" y="2788920"/>
            <a:ext cx="5074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Quota di cantine in cui i visitatori stranieri superano il 50% del totale.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0" y="278892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Quota di cantine che indicano la clientela straniera come provenienza prevalente.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L’ultimo miglio è un costo per entrambi i modelli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Quota di risposte con transfer dal più vicino aeroporto superiore a 100 €.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7889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Toscana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257800" y="286207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257800" y="2862072"/>
            <a:ext cx="3570732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10451592" y="277977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77240" y="374904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Sicilia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257800" y="3822192"/>
            <a:ext cx="5029200" cy="210312"/>
          </a:xfrm>
          <a:prstGeom prst="rect">
            <a:avLst/>
          </a:prstGeom>
          <a:solidFill>
            <a:srgbClr val="E9F1ED"/>
          </a:solidFill>
          <a:ln w="12700">
            <a:solidFill>
              <a:srgbClr val="E9F1ED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257800" y="3822192"/>
            <a:ext cx="2514600" cy="210312"/>
          </a:xfrm>
          <a:prstGeom prst="rect">
            <a:avLst/>
          </a:prstGeom>
          <a:solidFill>
            <a:srgbClr val="155B52"/>
          </a:solidFill>
          <a:ln w="12700">
            <a:solidFill>
              <a:srgbClr val="155B5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10451592" y="3739896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52578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 rendere l’accesso chiaro, acquistabile e coordinato con l’esperienza.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visitatore deve generare più valore, non solo più ingressi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volta acquisito il cliente, aumentare la permanenza e la soddisfazione è decisivo.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2468880"/>
            <a:ext cx="10241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Visita → Degustazione → Ristorazione / Esperienze → Shop → Riacquisto</a:t>
            </a:r>
            <a:endParaRPr lang="en-US" sz="3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 criticità da affrontare insieme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Accesso e permanenza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0" y="210312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Conversione e ritorno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126480" y="2011680"/>
            <a:ext cx="0" cy="333756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777240" y="2788920"/>
            <a:ext cx="5074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 costosi, informazioni incomplete, occasioni di consumo e soggiorno non sempre disponibili.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0" y="278892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visitatore deve poter prenotare facilmente, acquistare in cantina e continuare il rapporto dopo la visita.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Quattro azioni operative, adattabili a ogni territorio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diversità dei modelli non impedisce di condividere soluzioni pratiche.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24028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D77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1508760" y="22402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57600" y="224028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 convenzionato e istruzioni multilingue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77240" y="306324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D77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508760" y="306324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PERMANENZA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600" y="306324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Pacchetti con ristorazione, eventi e ospitalità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" y="388620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D77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508760" y="38862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ACQUISTO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657600" y="388620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Shop, spedizioni, voucher e offerte premium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77240" y="4709160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D77A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1508760" y="47091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RITORNO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657600" y="4709160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CRM, follow-up e proposte personalizzate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confronto tra le esperienze delle cantine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1792" y="1435608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Federica Fina · MTV Sicilia  |  Flavio Nuti · MTV Toscana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21945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 Quale caratteristica del territorio genera più valore per il visitatore?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32004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 Che cosa manca per aumentare permanenza e spesa?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420624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 Quale investimento attivereste nei prossimi dodici mesi?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diversità crea valore quando diventa esperienza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005840" y="2468880"/>
            <a:ext cx="10241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1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Attrarre, accogliere, trattenere, vendere e fidelizzare.</a:t>
            </a:r>
            <a:endParaRPr lang="en-US" sz="3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5B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Come leggere i dati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94360" y="6355080"/>
            <a:ext cx="11018520" cy="0"/>
          </a:xfrm>
          <a:prstGeom prst="line">
            <a:avLst/>
          </a:prstGeom>
          <a:noFill/>
          <a:ln w="12700">
            <a:solidFill>
              <a:srgbClr val="D6E0DB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594360" y="6446520"/>
            <a:ext cx="9144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CESEO–LUMSA  |  MTV  |  FINE Italy · 27 ottobre 2026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155680" y="6437376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96A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106984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033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elaborazioni derivano dai report CESEO–LUMSA e dai deck MTV. Le indagini regionali possono differire per formulazione delle domande, campione e denominatori. Il confronto diretto è utilizzato soltanto quando l’indicatore è omogeneo. Le percentuali si riferiscono alle aziende rispondenti, non alla distribuzione di tutti i turisti.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Enoturismo, la diversità che crea valore</dc:title>
  <dc:subject>FINE Italy 2026</dc:subject>
  <dc:creator>CESEO-LUMSA</dc:creator>
  <cp:lastModifiedBy>CESEO-LUMSA</cp:lastModifiedBy>
  <cp:revision>1</cp:revision>
  <dcterms:created xsi:type="dcterms:W3CDTF">2026-10-15T05:47:04Z</dcterms:created>
  <dcterms:modified xsi:type="dcterms:W3CDTF">2026-10-15T05:47:04Z</dcterms:modified>
</cp:coreProperties>
</file>