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 id="2147483648" r:id="rId2"/>
    <p:sldMasterId id="2147483760" r:id="rId3"/>
  </p:sldMasterIdLst>
  <p:notesMasterIdLst>
    <p:notesMasterId r:id="rId34"/>
  </p:notesMasterIdLst>
  <p:handoutMasterIdLst>
    <p:handoutMasterId r:id="rId35"/>
  </p:handoutMasterIdLst>
  <p:sldIdLst>
    <p:sldId id="298" r:id="rId4"/>
    <p:sldId id="345" r:id="rId5"/>
    <p:sldId id="381" r:id="rId6"/>
    <p:sldId id="359" r:id="rId7"/>
    <p:sldId id="365" r:id="rId8"/>
    <p:sldId id="363" r:id="rId9"/>
    <p:sldId id="361" r:id="rId10"/>
    <p:sldId id="362" r:id="rId11"/>
    <p:sldId id="364" r:id="rId12"/>
    <p:sldId id="360" r:id="rId13"/>
    <p:sldId id="366" r:id="rId14"/>
    <p:sldId id="367" r:id="rId15"/>
    <p:sldId id="368" r:id="rId16"/>
    <p:sldId id="369" r:id="rId17"/>
    <p:sldId id="370" r:id="rId18"/>
    <p:sldId id="371" r:id="rId19"/>
    <p:sldId id="372" r:id="rId20"/>
    <p:sldId id="373" r:id="rId21"/>
    <p:sldId id="374" r:id="rId22"/>
    <p:sldId id="375" r:id="rId23"/>
    <p:sldId id="376" r:id="rId24"/>
    <p:sldId id="377" r:id="rId25"/>
    <p:sldId id="378" r:id="rId26"/>
    <p:sldId id="379" r:id="rId27"/>
    <p:sldId id="383" r:id="rId28"/>
    <p:sldId id="384" r:id="rId29"/>
    <p:sldId id="385" r:id="rId30"/>
    <p:sldId id="380" r:id="rId31"/>
    <p:sldId id="382" r:id="rId32"/>
    <p:sldId id="273" r:id="rId33"/>
  </p:sldIdLst>
  <p:sldSz cx="12192000" cy="6858000"/>
  <p:notesSz cx="6808788" cy="99409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002A"/>
    <a:srgbClr val="FAD62A"/>
    <a:srgbClr val="659BE5"/>
    <a:srgbClr val="9C182F"/>
    <a:srgbClr val="84D656"/>
    <a:srgbClr val="FAD62C"/>
    <a:srgbClr val="8EC768"/>
    <a:srgbClr val="9C1832"/>
    <a:srgbClr val="74AAF4"/>
    <a:srgbClr val="C3C3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2" autoAdjust="0"/>
    <p:restoredTop sz="95921"/>
  </p:normalViewPr>
  <p:slideViewPr>
    <p:cSldViewPr snapToGrid="0">
      <p:cViewPr varScale="1">
        <p:scale>
          <a:sx n="103" d="100"/>
          <a:sy n="103" d="100"/>
        </p:scale>
        <p:origin x="1086"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920"/>
    </p:cViewPr>
  </p:sorterViewPr>
  <p:notesViewPr>
    <p:cSldViewPr snapToGrid="0">
      <p:cViewPr varScale="1">
        <p:scale>
          <a:sx n="65" d="100"/>
          <a:sy n="65" d="100"/>
        </p:scale>
        <p:origin x="3154" y="48"/>
      </p:cViewPr>
      <p:guideLst/>
    </p:cSldViewPr>
  </p:notesViewPr>
  <p:gridSpacing cx="120014" cy="12001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dirty="0">
                <a:latin typeface="Fira Sans" panose="020B0503050000020004" pitchFamily="34" charset="0"/>
              </a:rPr>
              <a:t>Titolo del grafico</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doughnutChart>
        <c:varyColors val="1"/>
        <c:ser>
          <c:idx val="0"/>
          <c:order val="0"/>
          <c:tx>
            <c:strRef>
              <c:f>Foglio1!$B$1</c:f>
              <c:strCache>
                <c:ptCount val="1"/>
                <c:pt idx="0">
                  <c:v>Serie 1</c:v>
                </c:pt>
              </c:strCache>
            </c:strRef>
          </c:tx>
          <c:spPr>
            <a:solidFill>
              <a:srgbClr val="659BE5"/>
            </a:solidFill>
          </c:spPr>
          <c:dPt>
            <c:idx val="0"/>
            <c:bubble3D val="0"/>
            <c:spPr>
              <a:solidFill>
                <a:srgbClr val="659BE5"/>
              </a:solidFill>
              <a:ln>
                <a:noFill/>
              </a:ln>
              <a:effectLst/>
            </c:spPr>
            <c:extLst>
              <c:ext xmlns:c16="http://schemas.microsoft.com/office/drawing/2014/chart" uri="{C3380CC4-5D6E-409C-BE32-E72D297353CC}">
                <c16:uniqueId val="{00000001-C644-454E-A214-E1DCAE11340D}"/>
              </c:ext>
            </c:extLst>
          </c:dPt>
          <c:dPt>
            <c:idx val="1"/>
            <c:bubble3D val="0"/>
            <c:spPr>
              <a:solidFill>
                <a:srgbClr val="659BE5"/>
              </a:solidFill>
              <a:ln>
                <a:noFill/>
              </a:ln>
              <a:effectLst/>
            </c:spPr>
            <c:extLst>
              <c:ext xmlns:c16="http://schemas.microsoft.com/office/drawing/2014/chart" uri="{C3380CC4-5D6E-409C-BE32-E72D297353CC}">
                <c16:uniqueId val="{00000003-C644-454E-A214-E1DCAE11340D}"/>
              </c:ext>
            </c:extLst>
          </c:dPt>
          <c:dPt>
            <c:idx val="2"/>
            <c:bubble3D val="0"/>
            <c:spPr>
              <a:solidFill>
                <a:srgbClr val="659BE5"/>
              </a:solidFill>
              <a:ln>
                <a:noFill/>
              </a:ln>
              <a:effectLst/>
            </c:spPr>
            <c:extLst>
              <c:ext xmlns:c16="http://schemas.microsoft.com/office/drawing/2014/chart" uri="{C3380CC4-5D6E-409C-BE32-E72D297353CC}">
                <c16:uniqueId val="{00000005-C644-454E-A214-E1DCAE11340D}"/>
              </c:ext>
            </c:extLst>
          </c:dPt>
          <c:dPt>
            <c:idx val="3"/>
            <c:bubble3D val="0"/>
            <c:spPr>
              <a:solidFill>
                <a:srgbClr val="659BE5"/>
              </a:solidFill>
              <a:ln>
                <a:noFill/>
              </a:ln>
              <a:effectLst/>
            </c:spPr>
            <c:extLst>
              <c:ext xmlns:c16="http://schemas.microsoft.com/office/drawing/2014/chart" uri="{C3380CC4-5D6E-409C-BE32-E72D297353CC}">
                <c16:uniqueId val="{00000007-C644-454E-A214-E1DCAE11340D}"/>
              </c:ext>
            </c:extLst>
          </c:dPt>
          <c:dPt>
            <c:idx val="4"/>
            <c:bubble3D val="0"/>
            <c:spPr>
              <a:solidFill>
                <a:srgbClr val="659BE5"/>
              </a:solidFill>
              <a:ln>
                <a:noFill/>
              </a:ln>
              <a:effectLst/>
            </c:spPr>
            <c:extLst>
              <c:ext xmlns:c16="http://schemas.microsoft.com/office/drawing/2014/chart" uri="{C3380CC4-5D6E-409C-BE32-E72D297353CC}">
                <c16:uniqueId val="{00000009-C644-454E-A214-E1DCAE11340D}"/>
              </c:ext>
            </c:extLst>
          </c:dPt>
          <c:dPt>
            <c:idx val="5"/>
            <c:bubble3D val="0"/>
            <c:spPr>
              <a:solidFill>
                <a:srgbClr val="659BE5"/>
              </a:solidFill>
              <a:ln>
                <a:noFill/>
              </a:ln>
              <a:effectLst/>
            </c:spPr>
            <c:extLst>
              <c:ext xmlns:c16="http://schemas.microsoft.com/office/drawing/2014/chart" uri="{C3380CC4-5D6E-409C-BE32-E72D297353CC}">
                <c16:uniqueId val="{0000000B-C644-454E-A214-E1DCAE11340D}"/>
              </c:ext>
            </c:extLst>
          </c:dPt>
          <c:cat>
            <c:strRef>
              <c:f>Foglio1!$A$2:$A$7</c:f>
              <c:strCache>
                <c:ptCount val="6"/>
                <c:pt idx="0">
                  <c:v>Categoria 1</c:v>
                </c:pt>
                <c:pt idx="1">
                  <c:v>Categoria 2</c:v>
                </c:pt>
                <c:pt idx="2">
                  <c:v>Categoria 3</c:v>
                </c:pt>
                <c:pt idx="3">
                  <c:v>Categoria 4</c:v>
                </c:pt>
                <c:pt idx="4">
                  <c:v>Categoria 5</c:v>
                </c:pt>
                <c:pt idx="5">
                  <c:v>Categoria 6</c:v>
                </c:pt>
              </c:strCache>
            </c:strRef>
          </c:cat>
          <c:val>
            <c:numRef>
              <c:f>Foglio1!$B$2:$B$7</c:f>
              <c:numCache>
                <c:formatCode>General</c:formatCode>
                <c:ptCount val="6"/>
                <c:pt idx="0">
                  <c:v>4.3</c:v>
                </c:pt>
                <c:pt idx="1">
                  <c:v>2.5</c:v>
                </c:pt>
                <c:pt idx="2">
                  <c:v>3.5</c:v>
                </c:pt>
                <c:pt idx="3">
                  <c:v>4.5</c:v>
                </c:pt>
                <c:pt idx="4">
                  <c:v>4.0999999999999996</c:v>
                </c:pt>
                <c:pt idx="5">
                  <c:v>4.26</c:v>
                </c:pt>
              </c:numCache>
            </c:numRef>
          </c:val>
          <c:extLst>
            <c:ext xmlns:c16="http://schemas.microsoft.com/office/drawing/2014/chart" uri="{C3380CC4-5D6E-409C-BE32-E72D297353CC}">
              <c16:uniqueId val="{00000000-65D3-564B-B2F7-8B4EC8CABFDB}"/>
            </c:ext>
          </c:extLst>
        </c:ser>
        <c:ser>
          <c:idx val="1"/>
          <c:order val="1"/>
          <c:tx>
            <c:strRef>
              <c:f>Foglio1!$C$1</c:f>
              <c:strCache>
                <c:ptCount val="1"/>
                <c:pt idx="0">
                  <c:v>Serie 2</c:v>
                </c:pt>
              </c:strCache>
            </c:strRef>
          </c:tx>
          <c:spPr>
            <a:solidFill>
              <a:srgbClr val="9C1832"/>
            </a:solidFill>
          </c:spPr>
          <c:dPt>
            <c:idx val="0"/>
            <c:bubble3D val="0"/>
            <c:spPr>
              <a:solidFill>
                <a:srgbClr val="9C1832"/>
              </a:solidFill>
              <a:ln>
                <a:noFill/>
              </a:ln>
              <a:effectLst/>
            </c:spPr>
            <c:extLst>
              <c:ext xmlns:c16="http://schemas.microsoft.com/office/drawing/2014/chart" uri="{C3380CC4-5D6E-409C-BE32-E72D297353CC}">
                <c16:uniqueId val="{0000000D-C644-454E-A214-E1DCAE11340D}"/>
              </c:ext>
            </c:extLst>
          </c:dPt>
          <c:dPt>
            <c:idx val="1"/>
            <c:bubble3D val="0"/>
            <c:spPr>
              <a:solidFill>
                <a:srgbClr val="9C1832"/>
              </a:solidFill>
              <a:ln>
                <a:noFill/>
              </a:ln>
              <a:effectLst/>
            </c:spPr>
            <c:extLst>
              <c:ext xmlns:c16="http://schemas.microsoft.com/office/drawing/2014/chart" uri="{C3380CC4-5D6E-409C-BE32-E72D297353CC}">
                <c16:uniqueId val="{0000000F-C644-454E-A214-E1DCAE11340D}"/>
              </c:ext>
            </c:extLst>
          </c:dPt>
          <c:dPt>
            <c:idx val="2"/>
            <c:bubble3D val="0"/>
            <c:spPr>
              <a:solidFill>
                <a:srgbClr val="9C1832"/>
              </a:solidFill>
              <a:ln>
                <a:noFill/>
              </a:ln>
              <a:effectLst/>
            </c:spPr>
            <c:extLst>
              <c:ext xmlns:c16="http://schemas.microsoft.com/office/drawing/2014/chart" uri="{C3380CC4-5D6E-409C-BE32-E72D297353CC}">
                <c16:uniqueId val="{00000011-C644-454E-A214-E1DCAE11340D}"/>
              </c:ext>
            </c:extLst>
          </c:dPt>
          <c:dPt>
            <c:idx val="3"/>
            <c:bubble3D val="0"/>
            <c:spPr>
              <a:solidFill>
                <a:srgbClr val="9C1832"/>
              </a:solidFill>
              <a:ln>
                <a:noFill/>
              </a:ln>
              <a:effectLst/>
            </c:spPr>
            <c:extLst>
              <c:ext xmlns:c16="http://schemas.microsoft.com/office/drawing/2014/chart" uri="{C3380CC4-5D6E-409C-BE32-E72D297353CC}">
                <c16:uniqueId val="{00000013-C644-454E-A214-E1DCAE11340D}"/>
              </c:ext>
            </c:extLst>
          </c:dPt>
          <c:dPt>
            <c:idx val="4"/>
            <c:bubble3D val="0"/>
            <c:spPr>
              <a:solidFill>
                <a:srgbClr val="9C1832"/>
              </a:solidFill>
              <a:ln>
                <a:noFill/>
              </a:ln>
              <a:effectLst/>
            </c:spPr>
            <c:extLst>
              <c:ext xmlns:c16="http://schemas.microsoft.com/office/drawing/2014/chart" uri="{C3380CC4-5D6E-409C-BE32-E72D297353CC}">
                <c16:uniqueId val="{00000015-C644-454E-A214-E1DCAE11340D}"/>
              </c:ext>
            </c:extLst>
          </c:dPt>
          <c:dPt>
            <c:idx val="5"/>
            <c:bubble3D val="0"/>
            <c:spPr>
              <a:solidFill>
                <a:srgbClr val="9C1832"/>
              </a:solidFill>
              <a:ln>
                <a:noFill/>
              </a:ln>
              <a:effectLst/>
            </c:spPr>
            <c:extLst>
              <c:ext xmlns:c16="http://schemas.microsoft.com/office/drawing/2014/chart" uri="{C3380CC4-5D6E-409C-BE32-E72D297353CC}">
                <c16:uniqueId val="{00000017-C644-454E-A214-E1DCAE11340D}"/>
              </c:ext>
            </c:extLst>
          </c:dPt>
          <c:cat>
            <c:strRef>
              <c:f>Foglio1!$A$2:$A$7</c:f>
              <c:strCache>
                <c:ptCount val="6"/>
                <c:pt idx="0">
                  <c:v>Categoria 1</c:v>
                </c:pt>
                <c:pt idx="1">
                  <c:v>Categoria 2</c:v>
                </c:pt>
                <c:pt idx="2">
                  <c:v>Categoria 3</c:v>
                </c:pt>
                <c:pt idx="3">
                  <c:v>Categoria 4</c:v>
                </c:pt>
                <c:pt idx="4">
                  <c:v>Categoria 5</c:v>
                </c:pt>
                <c:pt idx="5">
                  <c:v>Categoria 6</c:v>
                </c:pt>
              </c:strCache>
            </c:strRef>
          </c:cat>
          <c:val>
            <c:numRef>
              <c:f>Foglio1!$C$2:$C$7</c:f>
              <c:numCache>
                <c:formatCode>General</c:formatCode>
                <c:ptCount val="6"/>
                <c:pt idx="0">
                  <c:v>2.4</c:v>
                </c:pt>
                <c:pt idx="1">
                  <c:v>4.4000000000000004</c:v>
                </c:pt>
                <c:pt idx="2">
                  <c:v>1.8</c:v>
                </c:pt>
                <c:pt idx="3">
                  <c:v>2.8</c:v>
                </c:pt>
                <c:pt idx="4">
                  <c:v>2.5</c:v>
                </c:pt>
                <c:pt idx="5">
                  <c:v>2.36</c:v>
                </c:pt>
              </c:numCache>
            </c:numRef>
          </c:val>
          <c:extLst>
            <c:ext xmlns:c16="http://schemas.microsoft.com/office/drawing/2014/chart" uri="{C3380CC4-5D6E-409C-BE32-E72D297353CC}">
              <c16:uniqueId val="{00000001-65D3-564B-B2F7-8B4EC8CABFD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695F2EE-9CB5-43A3-FA0B-F106834CC6D5}"/>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E35B11BC-2160-4FF4-BAA0-8CCC01DEF970}"/>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768F5DA5-82BE-4339-8940-F6ECE0420E0C}" type="datetimeFigureOut">
              <a:rPr lang="it-IT" smtClean="0"/>
              <a:t>03/02/2025</a:t>
            </a:fld>
            <a:endParaRPr lang="it-IT"/>
          </a:p>
        </p:txBody>
      </p:sp>
      <p:sp>
        <p:nvSpPr>
          <p:cNvPr id="4" name="Segnaposto piè di pagina 3">
            <a:extLst>
              <a:ext uri="{FF2B5EF4-FFF2-40B4-BE49-F238E27FC236}">
                <a16:creationId xmlns:a16="http://schemas.microsoft.com/office/drawing/2014/main" id="{E4E1686D-F871-EF5F-CE08-DB995DED9D5D}"/>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306DF9EA-44F3-2C02-08A3-0EEF4932C688}"/>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5367AB97-B441-4B5F-B741-FB942CAFB336}" type="slidenum">
              <a:rPr lang="it-IT" smtClean="0"/>
              <a:t>‹N›</a:t>
            </a:fld>
            <a:endParaRPr lang="it-IT"/>
          </a:p>
        </p:txBody>
      </p:sp>
    </p:spTree>
    <p:extLst>
      <p:ext uri="{BB962C8B-B14F-4D97-AF65-F5344CB8AC3E}">
        <p14:creationId xmlns:p14="http://schemas.microsoft.com/office/powerpoint/2010/main" val="2134661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4E8A2EC9-868C-9F45-857B-8F3BD0857D0F}" type="datetimeFigureOut">
              <a:rPr lang="it-IT" smtClean="0"/>
              <a:t>03/02/2025</a:t>
            </a:fld>
            <a:endParaRPr lang="it-IT"/>
          </a:p>
        </p:txBody>
      </p:sp>
      <p:sp>
        <p:nvSpPr>
          <p:cNvPr id="4" name="Segnaposto immagine diapositiva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8984CF2-0519-BF44-9BC7-3BBD2DC31E53}" type="slidenum">
              <a:rPr lang="it-IT" smtClean="0"/>
              <a:t>‹N›</a:t>
            </a:fld>
            <a:endParaRPr lang="it-IT"/>
          </a:p>
        </p:txBody>
      </p:sp>
    </p:spTree>
    <p:extLst>
      <p:ext uri="{BB962C8B-B14F-4D97-AF65-F5344CB8AC3E}">
        <p14:creationId xmlns:p14="http://schemas.microsoft.com/office/powerpoint/2010/main" val="3454176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_rosso">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luna, sfera, palla, rosso&#10;&#10;Descrizione generata automaticamente">
            <a:extLst>
              <a:ext uri="{FF2B5EF4-FFF2-40B4-BE49-F238E27FC236}">
                <a16:creationId xmlns:a16="http://schemas.microsoft.com/office/drawing/2014/main" id="{FFA761B5-766B-A850-B2F5-7B4BD13FE5DA}"/>
              </a:ext>
            </a:extLst>
          </p:cNvPr>
          <p:cNvPicPr>
            <a:picLocks noChangeAspect="1"/>
          </p:cNvPicPr>
          <p:nvPr userDrawn="1"/>
        </p:nvPicPr>
        <p:blipFill>
          <a:blip r:embed="rId2"/>
          <a:stretch>
            <a:fillRect/>
          </a:stretch>
        </p:blipFill>
        <p:spPr>
          <a:xfrm>
            <a:off x="0" y="0"/>
            <a:ext cx="5080000" cy="6858000"/>
          </a:xfrm>
          <a:prstGeom prst="rect">
            <a:avLst/>
          </a:prstGeom>
        </p:spPr>
      </p:pic>
      <p:sp>
        <p:nvSpPr>
          <p:cNvPr id="7" name="Segnaposto titolo 3">
            <a:extLst>
              <a:ext uri="{FF2B5EF4-FFF2-40B4-BE49-F238E27FC236}">
                <a16:creationId xmlns:a16="http://schemas.microsoft.com/office/drawing/2014/main" id="{8668753B-8A19-2D69-7E4C-8A67889A610F}"/>
              </a:ext>
            </a:extLst>
          </p:cNvPr>
          <p:cNvSpPr>
            <a:spLocks noGrp="1"/>
          </p:cNvSpPr>
          <p:nvPr>
            <p:ph type="title" hasCustomPrompt="1"/>
          </p:nvPr>
        </p:nvSpPr>
        <p:spPr>
          <a:xfrm>
            <a:off x="6167437" y="1320800"/>
            <a:ext cx="5456237" cy="2679700"/>
          </a:xfrm>
          <a:prstGeom prst="rect">
            <a:avLst/>
          </a:prstGeom>
        </p:spPr>
        <p:txBody>
          <a:bodyPr vert="horz" lIns="91440" tIns="45720" rIns="91440" bIns="45720" rtlCol="0" anchor="b" anchorCtr="0">
            <a:normAutofit/>
          </a:bodyPr>
          <a:lstStyle>
            <a:lvl1pPr>
              <a:defRPr sz="5500" b="0" i="0">
                <a:solidFill>
                  <a:schemeClr val="tx1"/>
                </a:solidFill>
                <a:latin typeface="Didot" panose="02000503000000020003" pitchFamily="2" charset="-79"/>
                <a:cs typeface="Didot" panose="02000503000000020003" pitchFamily="2" charset="-79"/>
              </a:defRPr>
            </a:lvl1pPr>
          </a:lstStyle>
          <a:p>
            <a:r>
              <a:rPr lang="it-IT" dirty="0"/>
              <a:t>Titolo della presentazione</a:t>
            </a:r>
          </a:p>
        </p:txBody>
      </p:sp>
      <p:sp>
        <p:nvSpPr>
          <p:cNvPr id="10" name="Segnaposto testo 9">
            <a:extLst>
              <a:ext uri="{FF2B5EF4-FFF2-40B4-BE49-F238E27FC236}">
                <a16:creationId xmlns:a16="http://schemas.microsoft.com/office/drawing/2014/main" id="{EBEE2010-7C34-8F10-F213-907C94CF02FF}"/>
              </a:ext>
            </a:extLst>
          </p:cNvPr>
          <p:cNvSpPr>
            <a:spLocks noGrp="1"/>
          </p:cNvSpPr>
          <p:nvPr>
            <p:ph type="body" sz="quarter" idx="13" hasCustomPrompt="1"/>
          </p:nvPr>
        </p:nvSpPr>
        <p:spPr>
          <a:xfrm>
            <a:off x="6167438" y="5290683"/>
            <a:ext cx="4516439" cy="986292"/>
          </a:xfrm>
          <a:prstGeom prst="rect">
            <a:avLst/>
          </a:prstGeom>
        </p:spPr>
        <p:txBody>
          <a:bodyPr/>
          <a:lstStyle>
            <a:lvl1pPr marL="0" indent="0">
              <a:lnSpc>
                <a:spcPct val="100000"/>
              </a:lnSpc>
              <a:spcBef>
                <a:spcPts val="0"/>
              </a:spcBef>
              <a:spcAft>
                <a:spcPts val="600"/>
              </a:spcAft>
              <a:buNone/>
              <a:defRPr sz="2500" b="0" i="0">
                <a:solidFill>
                  <a:schemeClr val="tx1"/>
                </a:solidFill>
                <a:latin typeface="Fira Sans Light" panose="020B0403050000020004" pitchFamily="34" charset="0"/>
              </a:defRPr>
            </a:lvl1pPr>
          </a:lstStyle>
          <a:p>
            <a:pPr lvl="0"/>
            <a:r>
              <a:rPr lang="it-IT" dirty="0"/>
              <a:t>Sottotitolo della Presentazione</a:t>
            </a:r>
          </a:p>
        </p:txBody>
      </p:sp>
      <p:sp>
        <p:nvSpPr>
          <p:cNvPr id="5" name="Rettangolo 4">
            <a:extLst>
              <a:ext uri="{FF2B5EF4-FFF2-40B4-BE49-F238E27FC236}">
                <a16:creationId xmlns:a16="http://schemas.microsoft.com/office/drawing/2014/main" id="{4F55FBB4-FE4C-15CE-74A7-8D612D68350E}"/>
              </a:ext>
            </a:extLst>
          </p:cNvPr>
          <p:cNvSpPr/>
          <p:nvPr userDrawn="1"/>
        </p:nvSpPr>
        <p:spPr>
          <a:xfrm>
            <a:off x="4457700" y="4467791"/>
            <a:ext cx="3400425" cy="1905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60CC374B-DDC9-55C2-ADD1-393A1AFF7C0B}"/>
              </a:ext>
            </a:extLst>
          </p:cNvPr>
          <p:cNvPicPr>
            <a:picLocks noChangeAspect="1"/>
          </p:cNvPicPr>
          <p:nvPr userDrawn="1"/>
        </p:nvPicPr>
        <p:blipFill>
          <a:blip r:embed="rId3"/>
          <a:srcRect/>
          <a:stretch/>
        </p:blipFill>
        <p:spPr>
          <a:xfrm>
            <a:off x="520262" y="599446"/>
            <a:ext cx="1687215" cy="418429"/>
          </a:xfrm>
          <a:prstGeom prst="rect">
            <a:avLst/>
          </a:prstGeom>
        </p:spPr>
      </p:pic>
    </p:spTree>
    <p:extLst>
      <p:ext uri="{BB962C8B-B14F-4D97-AF65-F5344CB8AC3E}">
        <p14:creationId xmlns:p14="http://schemas.microsoft.com/office/powerpoint/2010/main" val="2828169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g_testo_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445DF-9946-2F7C-8145-64A9D1210AD9}"/>
              </a:ext>
            </a:extLst>
          </p:cNvPr>
          <p:cNvSpPr>
            <a:spLocks noGrp="1"/>
          </p:cNvSpPr>
          <p:nvPr>
            <p:ph type="title" hasCustomPrompt="1"/>
          </p:nvPr>
        </p:nvSpPr>
        <p:spPr>
          <a:xfrm>
            <a:off x="5232401" y="603250"/>
            <a:ext cx="5430982" cy="1665287"/>
          </a:xfrm>
          <a:prstGeom prst="rect">
            <a:avLst/>
          </a:prstGeom>
        </p:spPr>
        <p:txBody>
          <a:bodyPr anchor="b"/>
          <a:lstStyle>
            <a:lvl1pPr>
              <a:defRPr sz="5000">
                <a:latin typeface="Didot" panose="02000503000000020003" pitchFamily="2" charset="-79"/>
                <a:cs typeface="Didot" panose="02000503000000020003" pitchFamily="2" charset="-79"/>
              </a:defRPr>
            </a:lvl1pPr>
          </a:lstStyle>
          <a:p>
            <a:r>
              <a:rPr lang="it-IT" dirty="0"/>
              <a:t>Titolo </a:t>
            </a:r>
            <a:br>
              <a:rPr lang="it-IT" dirty="0"/>
            </a:br>
            <a:r>
              <a:rPr lang="it-IT" dirty="0"/>
              <a:t>della Slide</a:t>
            </a:r>
          </a:p>
        </p:txBody>
      </p:sp>
      <p:sp>
        <p:nvSpPr>
          <p:cNvPr id="3" name="Segnaposto testo 2">
            <a:extLst>
              <a:ext uri="{FF2B5EF4-FFF2-40B4-BE49-F238E27FC236}">
                <a16:creationId xmlns:a16="http://schemas.microsoft.com/office/drawing/2014/main" id="{0FFD4A8E-0CA0-0E40-5DBE-F516C0CA6BF1}"/>
              </a:ext>
            </a:extLst>
          </p:cNvPr>
          <p:cNvSpPr>
            <a:spLocks noGrp="1"/>
          </p:cNvSpPr>
          <p:nvPr>
            <p:ph type="body" idx="1" hasCustomPrompt="1"/>
          </p:nvPr>
        </p:nvSpPr>
        <p:spPr>
          <a:xfrm>
            <a:off x="5232400" y="2727704"/>
            <a:ext cx="5451475" cy="3313856"/>
          </a:xfrm>
          <a:prstGeom prst="rect">
            <a:avLst/>
          </a:prstGeom>
        </p:spPr>
        <p:txBody>
          <a:bodyPr numCol="1" spcCol="144000"/>
          <a:lstStyle>
            <a:lvl1pPr marL="0" indent="0">
              <a:buNone/>
              <a:defRPr sz="1400" b="0" i="0">
                <a:solidFill>
                  <a:schemeClr val="tx1">
                    <a:tint val="75000"/>
                  </a:schemeClr>
                </a:solidFill>
                <a:latin typeface="Fira Sans Light" panose="020B04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La recente giurisprudenza della Corte di Cassazione italiana, in linea con le ultime modifiche apportate al Codice di </a:t>
            </a:r>
            <a:r>
              <a:rPr lang="it-IT" dirty="0" err="1"/>
              <a:t>Proprieta</a:t>
            </a:r>
            <a:r>
              <a:rPr lang="it-IT" dirty="0"/>
              <a:t>̀ Industriale, intervenute con l’approvazione del D.lgs. 15/2019, in recepimento della Direttiva 2436/2015, risulta incentrata su una sempre maggior tutela dei marchi notori, con il riconoscimento del diritto all’ottenimento del risarcimento del danno, in modo sempre </a:t>
            </a:r>
            <a:r>
              <a:rPr lang="it-IT" dirty="0" err="1"/>
              <a:t>piu</a:t>
            </a:r>
            <a:r>
              <a:rPr lang="it-IT" dirty="0"/>
              <a:t>̀ efficace e soddisfacente per i titolari dei diritti di IP. In particolare, la Cassazione, sez. I, con ordinanza del 07/10/2021, n. 27217, ha fatto riferimento a tre diversi profili di pregiudizio arrecato alla </a:t>
            </a:r>
            <a:r>
              <a:rPr lang="it-IT" dirty="0" err="1"/>
              <a:t>notorieta</a:t>
            </a:r>
            <a:r>
              <a:rPr lang="it-IT" dirty="0"/>
              <a:t>̀ del marchio, definiti rispettivamente svilimento, diluizione e parassitismo. Il primo fenomeno si manifesta “quando risulta indebolita la sua </a:t>
            </a:r>
            <a:r>
              <a:rPr lang="it-IT" dirty="0" err="1"/>
              <a:t>idoneita</a:t>
            </a:r>
            <a:r>
              <a:rPr lang="it-IT" dirty="0"/>
              <a:t>̀ ad identificare i prodotti o i servizi per i quali è stato registrato, per il fatto che l'uso del segno identico o simile fa disperdere l'</a:t>
            </a:r>
            <a:r>
              <a:rPr lang="it-IT" dirty="0" err="1"/>
              <a:t>identita</a:t>
            </a:r>
            <a:r>
              <a:rPr lang="it-IT" dirty="0"/>
              <a:t>̀ del marchio e della corrispondente presa nella mente del pubblico”, il secondo si verifica.</a:t>
            </a:r>
          </a:p>
        </p:txBody>
      </p:sp>
      <p:sp>
        <p:nvSpPr>
          <p:cNvPr id="4" name="Segnaposto piè di pagina 4">
            <a:extLst>
              <a:ext uri="{FF2B5EF4-FFF2-40B4-BE49-F238E27FC236}">
                <a16:creationId xmlns:a16="http://schemas.microsoft.com/office/drawing/2014/main" id="{DBF4346E-F71C-6AD1-0DCB-47E051B0B1D9}"/>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5" name="Segnaposto numero diapositiva 5">
            <a:extLst>
              <a:ext uri="{FF2B5EF4-FFF2-40B4-BE49-F238E27FC236}">
                <a16:creationId xmlns:a16="http://schemas.microsoft.com/office/drawing/2014/main" id="{47C1D5DA-A992-47F0-C71F-F089D75DD99B}"/>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9" name="Immagine 8" descr="Immagine che contiene vestiti, astronauta, tuta pressurizzata, indumento protettivo&#10;&#10;Descrizione generata automaticamente">
            <a:extLst>
              <a:ext uri="{FF2B5EF4-FFF2-40B4-BE49-F238E27FC236}">
                <a16:creationId xmlns:a16="http://schemas.microsoft.com/office/drawing/2014/main" id="{7996B161-C7B8-D437-8562-BD213FDBADE4}"/>
              </a:ext>
            </a:extLst>
          </p:cNvPr>
          <p:cNvPicPr>
            <a:picLocks noChangeAspect="1"/>
          </p:cNvPicPr>
          <p:nvPr userDrawn="1"/>
        </p:nvPicPr>
        <p:blipFill>
          <a:blip r:embed="rId2"/>
          <a:stretch>
            <a:fillRect/>
          </a:stretch>
        </p:blipFill>
        <p:spPr>
          <a:xfrm>
            <a:off x="-25758" y="1"/>
            <a:ext cx="4140200" cy="6858000"/>
          </a:xfrm>
          <a:prstGeom prst="rect">
            <a:avLst/>
          </a:prstGeom>
        </p:spPr>
      </p:pic>
      <p:sp>
        <p:nvSpPr>
          <p:cNvPr id="8" name="Rettangolo 7">
            <a:extLst>
              <a:ext uri="{FF2B5EF4-FFF2-40B4-BE49-F238E27FC236}">
                <a16:creationId xmlns:a16="http://schemas.microsoft.com/office/drawing/2014/main" id="{F67F4AD2-BCCA-BB6B-F306-FBA9A7C1946F}"/>
              </a:ext>
            </a:extLst>
          </p:cNvPr>
          <p:cNvSpPr/>
          <p:nvPr userDrawn="1"/>
        </p:nvSpPr>
        <p:spPr>
          <a:xfrm>
            <a:off x="2189163" y="5911850"/>
            <a:ext cx="3024187" cy="365125"/>
          </a:xfrm>
          <a:prstGeom prst="rect">
            <a:avLst/>
          </a:prstGeom>
          <a:solidFill>
            <a:srgbClr val="9C1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Immagine 9">
            <a:extLst>
              <a:ext uri="{FF2B5EF4-FFF2-40B4-BE49-F238E27FC236}">
                <a16:creationId xmlns:a16="http://schemas.microsoft.com/office/drawing/2014/main" id="{660AFCE5-ACB1-F318-256D-1CF9E7A5943F}"/>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15019389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g_testo_2">
    <p:bg>
      <p:bgPr>
        <a:solidFill>
          <a:srgbClr val="AB002A"/>
        </a:solidFill>
        <a:effectLst/>
      </p:bgPr>
    </p:bg>
    <p:spTree>
      <p:nvGrpSpPr>
        <p:cNvPr id="1" name=""/>
        <p:cNvGrpSpPr/>
        <p:nvPr/>
      </p:nvGrpSpPr>
      <p:grpSpPr>
        <a:xfrm>
          <a:off x="0" y="0"/>
          <a:ext cx="0" cy="0"/>
          <a:chOff x="0" y="0"/>
          <a:chExt cx="0" cy="0"/>
        </a:xfrm>
      </p:grpSpPr>
      <p:pic>
        <p:nvPicPr>
          <p:cNvPr id="7" name="Immagine 6" descr="Immagine che contiene vestiti, astronauta, tuta pressurizzata&#10;&#10;Descrizione generata automaticamente">
            <a:extLst>
              <a:ext uri="{FF2B5EF4-FFF2-40B4-BE49-F238E27FC236}">
                <a16:creationId xmlns:a16="http://schemas.microsoft.com/office/drawing/2014/main" id="{C256CF02-A54C-0B80-B3CC-34EC5D936663}"/>
              </a:ext>
            </a:extLst>
          </p:cNvPr>
          <p:cNvPicPr>
            <a:picLocks noChangeAspect="1"/>
          </p:cNvPicPr>
          <p:nvPr userDrawn="1"/>
        </p:nvPicPr>
        <p:blipFill>
          <a:blip r:embed="rId2"/>
          <a:stretch>
            <a:fillRect/>
          </a:stretch>
        </p:blipFill>
        <p:spPr>
          <a:xfrm>
            <a:off x="7873281" y="0"/>
            <a:ext cx="4330700" cy="6858000"/>
          </a:xfrm>
          <a:prstGeom prst="rect">
            <a:avLst/>
          </a:prstGeom>
        </p:spPr>
      </p:pic>
      <p:sp>
        <p:nvSpPr>
          <p:cNvPr id="2" name="Titolo 1">
            <a:extLst>
              <a:ext uri="{FF2B5EF4-FFF2-40B4-BE49-F238E27FC236}">
                <a16:creationId xmlns:a16="http://schemas.microsoft.com/office/drawing/2014/main" id="{4DD445DF-9946-2F7C-8145-64A9D1210AD9}"/>
              </a:ext>
            </a:extLst>
          </p:cNvPr>
          <p:cNvSpPr>
            <a:spLocks noGrp="1"/>
          </p:cNvSpPr>
          <p:nvPr>
            <p:ph type="title" hasCustomPrompt="1"/>
          </p:nvPr>
        </p:nvSpPr>
        <p:spPr>
          <a:xfrm>
            <a:off x="520701" y="622679"/>
            <a:ext cx="5430982" cy="1665287"/>
          </a:xfrm>
          <a:prstGeom prst="rect">
            <a:avLst/>
          </a:prstGeom>
        </p:spPr>
        <p:txBody>
          <a:bodyPr anchor="b"/>
          <a:lstStyle>
            <a:lvl1pPr>
              <a:defRPr sz="5000">
                <a:solidFill>
                  <a:schemeClr val="bg1"/>
                </a:solidFill>
                <a:latin typeface="Didot" panose="02000503000000020003" pitchFamily="2" charset="-79"/>
                <a:cs typeface="Didot" panose="02000503000000020003" pitchFamily="2" charset="-79"/>
              </a:defRPr>
            </a:lvl1pPr>
          </a:lstStyle>
          <a:p>
            <a:r>
              <a:rPr lang="it-IT" dirty="0"/>
              <a:t>Titolo </a:t>
            </a:r>
            <a:br>
              <a:rPr lang="it-IT" dirty="0"/>
            </a:br>
            <a:r>
              <a:rPr lang="it-IT" dirty="0"/>
              <a:t>della Slide</a:t>
            </a:r>
          </a:p>
        </p:txBody>
      </p:sp>
      <p:sp>
        <p:nvSpPr>
          <p:cNvPr id="3" name="Segnaposto testo 2">
            <a:extLst>
              <a:ext uri="{FF2B5EF4-FFF2-40B4-BE49-F238E27FC236}">
                <a16:creationId xmlns:a16="http://schemas.microsoft.com/office/drawing/2014/main" id="{0FFD4A8E-0CA0-0E40-5DBE-F516C0CA6BF1}"/>
              </a:ext>
            </a:extLst>
          </p:cNvPr>
          <p:cNvSpPr>
            <a:spLocks noGrp="1"/>
          </p:cNvSpPr>
          <p:nvPr>
            <p:ph type="body" idx="1" hasCustomPrompt="1"/>
          </p:nvPr>
        </p:nvSpPr>
        <p:spPr>
          <a:xfrm>
            <a:off x="520700" y="2727704"/>
            <a:ext cx="5451475" cy="3313856"/>
          </a:xfrm>
          <a:prstGeom prst="rect">
            <a:avLst/>
          </a:prstGeom>
        </p:spPr>
        <p:txBody>
          <a:bodyPr numCol="1" spcCol="144000"/>
          <a:lstStyle>
            <a:lvl1pPr marL="0" indent="0">
              <a:buNone/>
              <a:defRPr sz="1400" b="0" i="0">
                <a:solidFill>
                  <a:schemeClr val="bg1"/>
                </a:solidFill>
                <a:latin typeface="Fira Sans Light" panose="020B04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La recente giurisprudenza della Corte di Cassazione italiana, in linea con le ultime modifiche apportate al Codice di </a:t>
            </a:r>
            <a:r>
              <a:rPr lang="it-IT" dirty="0" err="1"/>
              <a:t>Proprieta</a:t>
            </a:r>
            <a:r>
              <a:rPr lang="it-IT" dirty="0"/>
              <a:t>̀ Industriale, intervenute con l’approvazione del D.lgs. 15/2019, in recepimento della Direttiva 2436/2015, risulta incentrata su una sempre maggior tutela dei marchi notori, con il riconoscimento del diritto all’ottenimento del risarcimento del danno, in modo sempre </a:t>
            </a:r>
            <a:r>
              <a:rPr lang="it-IT" dirty="0" err="1"/>
              <a:t>piu</a:t>
            </a:r>
            <a:r>
              <a:rPr lang="it-IT" dirty="0"/>
              <a:t>̀ efficace e soddisfacente per i titolari dei diritti di IP. In particolare, la Cassazione, sez. I, con ordinanza del 07/10/2021, n. 27217, ha fatto riferimento a tre diversi profili di pregiudizio arrecato alla </a:t>
            </a:r>
            <a:r>
              <a:rPr lang="it-IT" dirty="0" err="1"/>
              <a:t>notorieta</a:t>
            </a:r>
            <a:r>
              <a:rPr lang="it-IT" dirty="0"/>
              <a:t>̀ del marchio, definiti rispettivamente svilimento, diluizione e parassitismo. Il primo fenomeno si manifesta “quando risulta indebolita la sua </a:t>
            </a:r>
            <a:r>
              <a:rPr lang="it-IT" dirty="0" err="1"/>
              <a:t>idoneita</a:t>
            </a:r>
            <a:r>
              <a:rPr lang="it-IT" dirty="0"/>
              <a:t>̀ ad identificare i prodotti o i servizi per i quali è stato registrato, per il fatto che l'uso del segno identico o simile fa disperdere l'</a:t>
            </a:r>
            <a:r>
              <a:rPr lang="it-IT" dirty="0" err="1"/>
              <a:t>identita</a:t>
            </a:r>
            <a:r>
              <a:rPr lang="it-IT" dirty="0"/>
              <a:t>̀ del marchio e della corrispondente presa nella mente del pubblico”, il secondo si verifica.</a:t>
            </a:r>
          </a:p>
        </p:txBody>
      </p:sp>
      <p:sp>
        <p:nvSpPr>
          <p:cNvPr id="4" name="Segnaposto piè di pagina 4">
            <a:extLst>
              <a:ext uri="{FF2B5EF4-FFF2-40B4-BE49-F238E27FC236}">
                <a16:creationId xmlns:a16="http://schemas.microsoft.com/office/drawing/2014/main" id="{DBF4346E-F71C-6AD1-0DCB-47E051B0B1D9}"/>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5" name="Segnaposto numero diapositiva 5">
            <a:extLst>
              <a:ext uri="{FF2B5EF4-FFF2-40B4-BE49-F238E27FC236}">
                <a16:creationId xmlns:a16="http://schemas.microsoft.com/office/drawing/2014/main" id="{47C1D5DA-A992-47F0-C71F-F089D75DD99B}"/>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10" name="Immagine 9">
            <a:extLst>
              <a:ext uri="{FF2B5EF4-FFF2-40B4-BE49-F238E27FC236}">
                <a16:creationId xmlns:a16="http://schemas.microsoft.com/office/drawing/2014/main" id="{271C2CED-C295-DE8A-4404-690E4A235F54}"/>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316904014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g_testo_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445DF-9946-2F7C-8145-64A9D1210AD9}"/>
              </a:ext>
            </a:extLst>
          </p:cNvPr>
          <p:cNvSpPr>
            <a:spLocks noGrp="1"/>
          </p:cNvSpPr>
          <p:nvPr>
            <p:ph type="title" hasCustomPrompt="1"/>
          </p:nvPr>
        </p:nvSpPr>
        <p:spPr>
          <a:xfrm>
            <a:off x="6172200" y="1491749"/>
            <a:ext cx="5430982" cy="776788"/>
          </a:xfrm>
          <a:prstGeom prst="rect">
            <a:avLst/>
          </a:prstGeom>
        </p:spPr>
        <p:txBody>
          <a:bodyPr anchor="b"/>
          <a:lstStyle>
            <a:lvl1pPr>
              <a:defRPr sz="4000">
                <a:latin typeface="Didot" panose="02000503000000020003" pitchFamily="2" charset="-79"/>
                <a:cs typeface="Didot" panose="02000503000000020003" pitchFamily="2" charset="-79"/>
              </a:defRPr>
            </a:lvl1pPr>
          </a:lstStyle>
          <a:p>
            <a:r>
              <a:rPr lang="it-IT" dirty="0"/>
              <a:t>Titolo della Slide</a:t>
            </a:r>
          </a:p>
        </p:txBody>
      </p:sp>
      <p:sp>
        <p:nvSpPr>
          <p:cNvPr id="3" name="Segnaposto testo 2">
            <a:extLst>
              <a:ext uri="{FF2B5EF4-FFF2-40B4-BE49-F238E27FC236}">
                <a16:creationId xmlns:a16="http://schemas.microsoft.com/office/drawing/2014/main" id="{0FFD4A8E-0CA0-0E40-5DBE-F516C0CA6BF1}"/>
              </a:ext>
            </a:extLst>
          </p:cNvPr>
          <p:cNvSpPr>
            <a:spLocks noGrp="1"/>
          </p:cNvSpPr>
          <p:nvPr>
            <p:ph type="body" idx="1" hasCustomPrompt="1"/>
          </p:nvPr>
        </p:nvSpPr>
        <p:spPr>
          <a:xfrm>
            <a:off x="6172199" y="2963118"/>
            <a:ext cx="5451475" cy="3309723"/>
          </a:xfrm>
          <a:prstGeom prst="rect">
            <a:avLst/>
          </a:prstGeom>
        </p:spPr>
        <p:txBody>
          <a:bodyPr numCol="2" spcCol="144000"/>
          <a:lstStyle>
            <a:lvl1pPr marL="0" indent="0">
              <a:buNone/>
              <a:defRPr sz="1400" b="0" i="0">
                <a:solidFill>
                  <a:schemeClr val="tx1">
                    <a:tint val="75000"/>
                  </a:schemeClr>
                </a:solidFill>
                <a:latin typeface="Fira Sans Light" panose="020B04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La recente giurisprudenza della Corte di Cassazione italiana, in linea con le ultime modifiche apportate al Codice di </a:t>
            </a:r>
            <a:r>
              <a:rPr lang="it-IT" dirty="0" err="1"/>
              <a:t>Proprieta</a:t>
            </a:r>
            <a:r>
              <a:rPr lang="it-IT" dirty="0"/>
              <a:t>̀ Industriale, intervenute con l’approvazione del D.lgs. 15/2019, in recepimento della Direttiva 2436/2015, risulta incentrata su una sempre maggior tutela dei marchi notori, con il riconoscimento del diritto all’ottenimento del risarcimento del danno, in modo sempre </a:t>
            </a:r>
            <a:r>
              <a:rPr lang="it-IT" dirty="0" err="1"/>
              <a:t>piu</a:t>
            </a:r>
            <a:r>
              <a:rPr lang="it-IT" dirty="0"/>
              <a:t>̀ efficace e soddisfacente per i titolari dei diritti di IP. In particolare, la Cassazione, sez. I, con ordinanza del 07/10/2021, n. 27217, ha fatto riferimento a tre diversi profili di pregiudizio arrecato alla </a:t>
            </a:r>
            <a:r>
              <a:rPr lang="it-IT" dirty="0" err="1"/>
              <a:t>notorieta</a:t>
            </a:r>
            <a:r>
              <a:rPr lang="it-IT" dirty="0"/>
              <a:t>̀ del marchio, definiti rispettivamente svilimento, diluizione e parassitismo. Il primo fenomeno si manifesta “quando risulta indebolita la sua </a:t>
            </a:r>
            <a:r>
              <a:rPr lang="it-IT" dirty="0" err="1"/>
              <a:t>idoneita</a:t>
            </a:r>
            <a:r>
              <a:rPr lang="it-IT" dirty="0"/>
              <a:t>̀ ad identificare i prodotti o i servizi per i quali è stato registrato, per il fatto che l'uso del segno identico o simile fa disperdere l'</a:t>
            </a:r>
            <a:r>
              <a:rPr lang="it-IT" dirty="0" err="1"/>
              <a:t>identita</a:t>
            </a:r>
            <a:r>
              <a:rPr lang="it-IT" dirty="0"/>
              <a:t>̀ del marchio e della corrispondente presa nella mente del pubblico”, il secondo si verifica.</a:t>
            </a:r>
          </a:p>
        </p:txBody>
      </p:sp>
      <p:sp>
        <p:nvSpPr>
          <p:cNvPr id="4" name="Segnaposto piè di pagina 4">
            <a:extLst>
              <a:ext uri="{FF2B5EF4-FFF2-40B4-BE49-F238E27FC236}">
                <a16:creationId xmlns:a16="http://schemas.microsoft.com/office/drawing/2014/main" id="{DBF4346E-F71C-6AD1-0DCB-47E051B0B1D9}"/>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5" name="Segnaposto numero diapositiva 5">
            <a:extLst>
              <a:ext uri="{FF2B5EF4-FFF2-40B4-BE49-F238E27FC236}">
                <a16:creationId xmlns:a16="http://schemas.microsoft.com/office/drawing/2014/main" id="{47C1D5DA-A992-47F0-C71F-F089D75DD99B}"/>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7" name="Immagine 6" descr="Immagine che contiene indumento protettivo&#10;&#10;Descrizione generata automaticamente con attendibilità media">
            <a:extLst>
              <a:ext uri="{FF2B5EF4-FFF2-40B4-BE49-F238E27FC236}">
                <a16:creationId xmlns:a16="http://schemas.microsoft.com/office/drawing/2014/main" id="{6DF27271-9F31-8CF1-5550-A2889202AF1D}"/>
              </a:ext>
            </a:extLst>
          </p:cNvPr>
          <p:cNvPicPr>
            <a:picLocks noChangeAspect="1"/>
          </p:cNvPicPr>
          <p:nvPr userDrawn="1"/>
        </p:nvPicPr>
        <p:blipFill>
          <a:blip r:embed="rId2"/>
          <a:stretch>
            <a:fillRect/>
          </a:stretch>
        </p:blipFill>
        <p:spPr>
          <a:xfrm>
            <a:off x="-110836" y="-62420"/>
            <a:ext cx="5134811" cy="6931995"/>
          </a:xfrm>
          <a:prstGeom prst="rect">
            <a:avLst/>
          </a:prstGeom>
        </p:spPr>
      </p:pic>
      <p:sp>
        <p:nvSpPr>
          <p:cNvPr id="8" name="Rettangolo 7">
            <a:extLst>
              <a:ext uri="{FF2B5EF4-FFF2-40B4-BE49-F238E27FC236}">
                <a16:creationId xmlns:a16="http://schemas.microsoft.com/office/drawing/2014/main" id="{F67F4AD2-BCCA-BB6B-F306-FBA9A7C1946F}"/>
              </a:ext>
            </a:extLst>
          </p:cNvPr>
          <p:cNvSpPr/>
          <p:nvPr userDrawn="1"/>
        </p:nvSpPr>
        <p:spPr>
          <a:xfrm>
            <a:off x="4675908" y="2568095"/>
            <a:ext cx="1879600" cy="190500"/>
          </a:xfrm>
          <a:prstGeom prst="rect">
            <a:avLst/>
          </a:prstGeom>
          <a:solidFill>
            <a:srgbClr val="84D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Immagine 8">
            <a:extLst>
              <a:ext uri="{FF2B5EF4-FFF2-40B4-BE49-F238E27FC236}">
                <a16:creationId xmlns:a16="http://schemas.microsoft.com/office/drawing/2014/main" id="{0E834CAE-039D-7504-0D13-7EFA46FE6938}"/>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340038090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g_testo_4">
    <p:bg>
      <p:bgPr>
        <a:solidFill>
          <a:srgbClr val="84D65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445DF-9946-2F7C-8145-64A9D1210AD9}"/>
              </a:ext>
            </a:extLst>
          </p:cNvPr>
          <p:cNvSpPr>
            <a:spLocks noGrp="1"/>
          </p:cNvSpPr>
          <p:nvPr>
            <p:ph type="title" hasCustomPrompt="1"/>
          </p:nvPr>
        </p:nvSpPr>
        <p:spPr>
          <a:xfrm>
            <a:off x="6172200" y="603250"/>
            <a:ext cx="5430982" cy="1665287"/>
          </a:xfrm>
          <a:prstGeom prst="rect">
            <a:avLst/>
          </a:prstGeom>
        </p:spPr>
        <p:txBody>
          <a:bodyPr anchor="b"/>
          <a:lstStyle>
            <a:lvl1pPr>
              <a:defRPr sz="4000">
                <a:latin typeface="Didot" panose="02000503000000020003" pitchFamily="2" charset="-79"/>
                <a:cs typeface="Didot" panose="02000503000000020003" pitchFamily="2" charset="-79"/>
              </a:defRPr>
            </a:lvl1pPr>
          </a:lstStyle>
          <a:p>
            <a:r>
              <a:rPr lang="it-IT" dirty="0"/>
              <a:t>Titolo </a:t>
            </a:r>
            <a:br>
              <a:rPr lang="it-IT" dirty="0"/>
            </a:br>
            <a:r>
              <a:rPr lang="it-IT" dirty="0"/>
              <a:t>della Slide</a:t>
            </a:r>
          </a:p>
        </p:txBody>
      </p:sp>
      <p:sp>
        <p:nvSpPr>
          <p:cNvPr id="3" name="Segnaposto testo 2">
            <a:extLst>
              <a:ext uri="{FF2B5EF4-FFF2-40B4-BE49-F238E27FC236}">
                <a16:creationId xmlns:a16="http://schemas.microsoft.com/office/drawing/2014/main" id="{0FFD4A8E-0CA0-0E40-5DBE-F516C0CA6BF1}"/>
              </a:ext>
            </a:extLst>
          </p:cNvPr>
          <p:cNvSpPr>
            <a:spLocks noGrp="1"/>
          </p:cNvSpPr>
          <p:nvPr>
            <p:ph type="body" idx="1" hasCustomPrompt="1"/>
          </p:nvPr>
        </p:nvSpPr>
        <p:spPr>
          <a:xfrm>
            <a:off x="6172199" y="2653048"/>
            <a:ext cx="5451475" cy="3623927"/>
          </a:xfrm>
          <a:prstGeom prst="rect">
            <a:avLst/>
          </a:prstGeom>
        </p:spPr>
        <p:txBody>
          <a:bodyPr numCol="2" spcCol="144000"/>
          <a:lstStyle>
            <a:lvl1pPr marL="0" indent="0">
              <a:buNone/>
              <a:defRPr sz="1400" b="0" i="0">
                <a:solidFill>
                  <a:schemeClr val="tx1"/>
                </a:solidFill>
                <a:latin typeface="Fira Sans Light" panose="020B04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La recente giurisprudenza della Corte di Cassazione italiana, in linea con le ultime modifiche apportate al Codice di </a:t>
            </a:r>
            <a:r>
              <a:rPr lang="it-IT" dirty="0" err="1"/>
              <a:t>Proprieta</a:t>
            </a:r>
            <a:r>
              <a:rPr lang="it-IT" dirty="0"/>
              <a:t>̀ Industriale, intervenute con l’approvazione del D.lgs. 15/2019, in recepimento della Direttiva 2436/2015, risulta incentrata su una sempre maggior tutela dei marchi notori, con il riconoscimento del diritto all’ottenimento del risarcimento del danno, in modo sempre </a:t>
            </a:r>
            <a:r>
              <a:rPr lang="it-IT" dirty="0" err="1"/>
              <a:t>piu</a:t>
            </a:r>
            <a:r>
              <a:rPr lang="it-IT" dirty="0"/>
              <a:t>̀ efficace e soddisfacente per i titolari dei diritti di IP. In particolare, la Cassazione, sez. I, con ordinanza del 07/10/2021, n. 27217, ha fatto riferimento a tre diversi profili di pregiudizio arrecato alla </a:t>
            </a:r>
            <a:r>
              <a:rPr lang="it-IT" dirty="0" err="1"/>
              <a:t>notorieta</a:t>
            </a:r>
            <a:r>
              <a:rPr lang="it-IT" dirty="0"/>
              <a:t>̀ del marchio, definiti rispettivamente svilimento, diluizione e parassitismo. Il primo fenomeno si manifesta “quando risulta indebolita la sua </a:t>
            </a:r>
            <a:r>
              <a:rPr lang="it-IT" dirty="0" err="1"/>
              <a:t>idoneita</a:t>
            </a:r>
            <a:r>
              <a:rPr lang="it-IT" dirty="0"/>
              <a:t>̀ ad identificare i prodotti o i servizi per i quali è stato registrato, per il fatto che l'uso del segno identico o simile fa disperdere l'</a:t>
            </a:r>
            <a:r>
              <a:rPr lang="it-IT" dirty="0" err="1"/>
              <a:t>identita</a:t>
            </a:r>
            <a:r>
              <a:rPr lang="it-IT" dirty="0"/>
              <a:t>̀ del marchio e della corrispondente presa nella mente del pubblico”, il secondo si verifica.</a:t>
            </a:r>
          </a:p>
        </p:txBody>
      </p:sp>
      <p:sp>
        <p:nvSpPr>
          <p:cNvPr id="4" name="Segnaposto piè di pagina 4">
            <a:extLst>
              <a:ext uri="{FF2B5EF4-FFF2-40B4-BE49-F238E27FC236}">
                <a16:creationId xmlns:a16="http://schemas.microsoft.com/office/drawing/2014/main" id="{DBF4346E-F71C-6AD1-0DCB-47E051B0B1D9}"/>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5" name="Segnaposto numero diapositiva 5">
            <a:extLst>
              <a:ext uri="{FF2B5EF4-FFF2-40B4-BE49-F238E27FC236}">
                <a16:creationId xmlns:a16="http://schemas.microsoft.com/office/drawing/2014/main" id="{47C1D5DA-A992-47F0-C71F-F089D75DD99B}"/>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7" name="Immagine 6">
            <a:extLst>
              <a:ext uri="{FF2B5EF4-FFF2-40B4-BE49-F238E27FC236}">
                <a16:creationId xmlns:a16="http://schemas.microsoft.com/office/drawing/2014/main" id="{6DF27271-9F31-8CF1-5550-A2889202AF1D}"/>
              </a:ext>
            </a:extLst>
          </p:cNvPr>
          <p:cNvPicPr>
            <a:picLocks noChangeAspect="1"/>
          </p:cNvPicPr>
          <p:nvPr userDrawn="1"/>
        </p:nvPicPr>
        <p:blipFill>
          <a:blip r:embed="rId2"/>
          <a:srcRect/>
          <a:stretch/>
        </p:blipFill>
        <p:spPr>
          <a:xfrm>
            <a:off x="-54713" y="-6003"/>
            <a:ext cx="5090263" cy="6871855"/>
          </a:xfrm>
          <a:prstGeom prst="rect">
            <a:avLst/>
          </a:prstGeom>
        </p:spPr>
      </p:pic>
      <p:sp>
        <p:nvSpPr>
          <p:cNvPr id="8" name="Rettangolo 7">
            <a:extLst>
              <a:ext uri="{FF2B5EF4-FFF2-40B4-BE49-F238E27FC236}">
                <a16:creationId xmlns:a16="http://schemas.microsoft.com/office/drawing/2014/main" id="{F67F4AD2-BCCA-BB6B-F306-FBA9A7C1946F}"/>
              </a:ext>
            </a:extLst>
          </p:cNvPr>
          <p:cNvSpPr/>
          <p:nvPr userDrawn="1"/>
        </p:nvSpPr>
        <p:spPr>
          <a:xfrm>
            <a:off x="-44450" y="1491749"/>
            <a:ext cx="565150" cy="190500"/>
          </a:xfrm>
          <a:prstGeom prst="rect">
            <a:avLst/>
          </a:prstGeom>
          <a:solidFill>
            <a:srgbClr val="84D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FCBAF0EC-03B8-CEAA-EDAA-BFB657BEF95D}"/>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33584482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Bio">
    <p:bg>
      <p:bgPr>
        <a:solidFill>
          <a:srgbClr val="84D656"/>
        </a:solid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538163" y="603250"/>
            <a:ext cx="4691062" cy="5673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6198320" y="865187"/>
            <a:ext cx="3545755" cy="1600200"/>
          </a:xfrm>
          <a:prstGeom prst="rect">
            <a:avLst/>
          </a:prstGeom>
        </p:spPr>
        <p:txBody>
          <a:bodyPr anchor="b"/>
          <a:lstStyle>
            <a:lvl1pPr>
              <a:defRPr sz="3500">
                <a:latin typeface="Didot" panose="02000503000000020003" pitchFamily="2" charset="-79"/>
                <a:cs typeface="Didot" panose="02000503000000020003" pitchFamily="2" charset="-79"/>
              </a:defRPr>
            </a:lvl1pPr>
          </a:lstStyle>
          <a:p>
            <a:r>
              <a:rPr lang="it-IT" b="1" dirty="0"/>
              <a:t>Alexia </a:t>
            </a:r>
            <a:br>
              <a:rPr lang="it-IT" b="1" dirty="0"/>
            </a:br>
            <a:r>
              <a:rPr lang="it-IT" b="1" dirty="0"/>
              <a:t>de </a:t>
            </a:r>
            <a:r>
              <a:rPr lang="it-IT" b="1" dirty="0" err="1"/>
              <a:t>Maulde</a:t>
            </a:r>
            <a:endParaRPr lang="it-IT" b="1"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6186487" y="2727324"/>
            <a:ext cx="4497387" cy="3549651"/>
          </a:xfrm>
          <a:prstGeom prst="rect">
            <a:avLst/>
          </a:prstGeom>
        </p:spPr>
        <p:txBody>
          <a:bodyPr/>
          <a:lstStyle>
            <a:lvl1pPr marL="0" indent="0">
              <a:buNone/>
              <a:defRPr sz="1600" b="0" i="0">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Alexia de </a:t>
            </a:r>
            <a:r>
              <a:rPr lang="it-IT" dirty="0" err="1"/>
              <a:t>Maulde</a:t>
            </a:r>
            <a:r>
              <a:rPr lang="it-IT" dirty="0"/>
              <a:t> è socia dello studio e lavora presso la sede di Parigi. La pratica di Alexia si focalizza sul contenzioso di proprietà intellettuale, compreso il diritto d'autore, diritto dei marchi, brevetti e modelli. Ha acquisito un'esperienza significativa nella lotta alla contraffazione, pertanto elabora le strategie dei clienti francesi e stranieri dello studio che operano nei settori della cosmetica, della moda, dei beni di lusso e della farmaceutica. Dal 2019, Alexia guida il team anti-contraffazione dello studio. È membro del foro di Parigi dal 2009. </a:t>
            </a:r>
          </a:p>
        </p:txBody>
      </p:sp>
      <p:sp>
        <p:nvSpPr>
          <p:cNvPr id="5" name="Segnaposto piè di pagina 4">
            <a:extLst>
              <a:ext uri="{FF2B5EF4-FFF2-40B4-BE49-F238E27FC236}">
                <a16:creationId xmlns:a16="http://schemas.microsoft.com/office/drawing/2014/main" id="{4F660049-107A-9C19-57A4-FC7A07D51903}"/>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6" name="Segnaposto numero diapositiva 5">
            <a:extLst>
              <a:ext uri="{FF2B5EF4-FFF2-40B4-BE49-F238E27FC236}">
                <a16:creationId xmlns:a16="http://schemas.microsoft.com/office/drawing/2014/main" id="{DD778278-8C2C-179C-0605-CD29F02DAE5F}"/>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8" name="Immagine 7">
            <a:extLst>
              <a:ext uri="{FF2B5EF4-FFF2-40B4-BE49-F238E27FC236}">
                <a16:creationId xmlns:a16="http://schemas.microsoft.com/office/drawing/2014/main" id="{99FF71AA-DA42-BD08-369B-72036AA06BA9}"/>
              </a:ext>
            </a:extLst>
          </p:cNvPr>
          <p:cNvPicPr>
            <a:picLocks noChangeAspect="1"/>
          </p:cNvPicPr>
          <p:nvPr userDrawn="1"/>
        </p:nvPicPr>
        <p:blipFill>
          <a:blip r:embed="rId2"/>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3482957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Bio">
    <p:bg>
      <p:bgPr>
        <a:solidFill>
          <a:srgbClr val="FAD62C"/>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534229" y="1213945"/>
            <a:ext cx="2621721" cy="974999"/>
          </a:xfrm>
          <a:prstGeom prst="rect">
            <a:avLst/>
          </a:prstGeom>
        </p:spPr>
        <p:txBody>
          <a:bodyPr anchor="b"/>
          <a:lstStyle>
            <a:lvl1pPr>
              <a:defRPr sz="3000" b="0" i="0">
                <a:latin typeface="Didot" panose="02000503000000020003" pitchFamily="2" charset="-79"/>
                <a:cs typeface="Didot" panose="02000503000000020003" pitchFamily="2" charset="-79"/>
              </a:defRPr>
            </a:lvl1pPr>
          </a:lstStyle>
          <a:p>
            <a:r>
              <a:rPr lang="it-IT" b="1" dirty="0"/>
              <a:t>Alexia </a:t>
            </a:r>
            <a:br>
              <a:rPr lang="it-IT" b="1" dirty="0"/>
            </a:br>
            <a:r>
              <a:rPr lang="it-IT" b="1" dirty="0"/>
              <a:t>de </a:t>
            </a:r>
            <a:r>
              <a:rPr lang="it-IT" b="1" dirty="0" err="1"/>
              <a:t>Maulde</a:t>
            </a:r>
            <a:endParaRPr lang="it-IT" b="1" dirty="0"/>
          </a:p>
        </p:txBody>
      </p:sp>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3356156" y="2343150"/>
            <a:ext cx="2625725" cy="39338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525193" y="2343150"/>
            <a:ext cx="2630757" cy="3933825"/>
          </a:xfrm>
          <a:prstGeom prst="rect">
            <a:avLst/>
          </a:prstGeom>
        </p:spPr>
        <p:txBody>
          <a:bodyPr/>
          <a:lstStyle>
            <a:lvl1pPr marL="0" indent="0">
              <a:lnSpc>
                <a:spcPct val="100000"/>
              </a:lnSpc>
              <a:spcBef>
                <a:spcPts val="0"/>
              </a:spcBef>
              <a:spcAft>
                <a:spcPts val="600"/>
              </a:spcAft>
              <a:buNone/>
              <a:defRPr sz="1300" b="0" i="0">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Alexia de </a:t>
            </a:r>
            <a:r>
              <a:rPr lang="it-IT" dirty="0" err="1"/>
              <a:t>Maulde</a:t>
            </a:r>
            <a:r>
              <a:rPr lang="it-IT" dirty="0"/>
              <a:t> è socia dello studio e lavora presso la sede di Parigi. La pratica di Alexia si focalizza sul contenzioso di proprietà intellettuale, compreso il diritto d'autore, diritto dei marchi, brevetti e modelli. Ha acquisito un'esperienza significativa nella lotta alla contraffazione, pertanto elabora le strategie dei clienti francesi e stranieri dello studio che operano nei settori della cosmetica, della moda, dei beni di lusso e della farmaceutica. Dal 2019, Alexia guida il team anti-contraffazione dello studio. È membro del foro di Parigi dal 2009. </a:t>
            </a:r>
          </a:p>
        </p:txBody>
      </p:sp>
      <p:sp>
        <p:nvSpPr>
          <p:cNvPr id="6" name="Segnaposto testo 3">
            <a:extLst>
              <a:ext uri="{FF2B5EF4-FFF2-40B4-BE49-F238E27FC236}">
                <a16:creationId xmlns:a16="http://schemas.microsoft.com/office/drawing/2014/main" id="{C0928DB4-223E-7A8A-992C-33BEFA188B31}"/>
              </a:ext>
            </a:extLst>
          </p:cNvPr>
          <p:cNvSpPr>
            <a:spLocks noGrp="1"/>
          </p:cNvSpPr>
          <p:nvPr>
            <p:ph type="body" sz="half" idx="13" hasCustomPrompt="1"/>
          </p:nvPr>
        </p:nvSpPr>
        <p:spPr>
          <a:xfrm>
            <a:off x="6181725" y="2343150"/>
            <a:ext cx="2616200" cy="3933825"/>
          </a:xfrm>
          <a:prstGeom prst="rect">
            <a:avLst/>
          </a:prstGeom>
        </p:spPr>
        <p:txBody>
          <a:bodyPr/>
          <a:lstStyle>
            <a:lvl1pPr marL="0" indent="0">
              <a:lnSpc>
                <a:spcPct val="100000"/>
              </a:lnSpc>
              <a:spcBef>
                <a:spcPts val="0"/>
              </a:spcBef>
              <a:spcAft>
                <a:spcPts val="600"/>
              </a:spcAft>
              <a:buNone/>
              <a:defRPr sz="1300" b="0" i="0">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Fabrizio </a:t>
            </a:r>
            <a:r>
              <a:rPr lang="it-IT" dirty="0" err="1"/>
              <a:t>Jacobacci</a:t>
            </a:r>
            <a:r>
              <a:rPr lang="it-IT" dirty="0"/>
              <a:t> è socio fondatore e senior partner dello Studio. E' specializzato in diritto della concorrenza e della proprietà industriale in sede tanto contenziosa, quanto stragiudiziale con una significativa esperienza anche in ambito arbitrale. La sua attività di legale di fiducia di primarie società italiane ed estere gli ha conferito notorietà internazionale. </a:t>
            </a:r>
          </a:p>
        </p:txBody>
      </p:sp>
      <p:sp>
        <p:nvSpPr>
          <p:cNvPr id="7" name="Segnaposto immagine 2">
            <a:extLst>
              <a:ext uri="{FF2B5EF4-FFF2-40B4-BE49-F238E27FC236}">
                <a16:creationId xmlns:a16="http://schemas.microsoft.com/office/drawing/2014/main" id="{E0D3F65E-7F35-ED5E-7BCC-E168723A532A}"/>
              </a:ext>
            </a:extLst>
          </p:cNvPr>
          <p:cNvSpPr>
            <a:spLocks noGrp="1"/>
          </p:cNvSpPr>
          <p:nvPr>
            <p:ph type="pic" idx="14"/>
          </p:nvPr>
        </p:nvSpPr>
        <p:spPr>
          <a:xfrm>
            <a:off x="9000991" y="2343150"/>
            <a:ext cx="2625724" cy="39338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0" name="Segnaposto testo 19">
            <a:extLst>
              <a:ext uri="{FF2B5EF4-FFF2-40B4-BE49-F238E27FC236}">
                <a16:creationId xmlns:a16="http://schemas.microsoft.com/office/drawing/2014/main" id="{112C5D82-D2D8-9C56-2E7C-22971181821D}"/>
              </a:ext>
            </a:extLst>
          </p:cNvPr>
          <p:cNvSpPr>
            <a:spLocks noGrp="1"/>
          </p:cNvSpPr>
          <p:nvPr>
            <p:ph type="body" sz="quarter" idx="17" hasCustomPrompt="1"/>
          </p:nvPr>
        </p:nvSpPr>
        <p:spPr>
          <a:xfrm>
            <a:off x="6181725" y="896719"/>
            <a:ext cx="2606675" cy="1292226"/>
          </a:xfrm>
          <a:prstGeom prst="rect">
            <a:avLst/>
          </a:prstGeom>
        </p:spPr>
        <p:txBody>
          <a:bodyPr anchor="b" anchorCtr="0"/>
          <a:lstStyle>
            <a:lvl1pPr marL="0" indent="0">
              <a:buNone/>
              <a:defRPr sz="3000" b="0" i="0">
                <a:latin typeface="Didot" panose="02000503000000020003" pitchFamily="2" charset="-79"/>
                <a:cs typeface="Didot" panose="02000503000000020003" pitchFamily="2" charset="-79"/>
              </a:defRPr>
            </a:lvl1pPr>
            <a:lvl2pPr marL="457200" indent="0">
              <a:buNone/>
              <a:defRPr sz="3000" b="1">
                <a:latin typeface="Didot" panose="02000503000000020003" pitchFamily="2" charset="-79"/>
                <a:cs typeface="Didot" panose="02000503000000020003" pitchFamily="2" charset="-79"/>
              </a:defRPr>
            </a:lvl2pPr>
            <a:lvl3pPr marL="914400" indent="0">
              <a:buNone/>
              <a:defRPr sz="3000" b="1">
                <a:latin typeface="Didot" panose="02000503000000020003" pitchFamily="2" charset="-79"/>
                <a:cs typeface="Didot" panose="02000503000000020003" pitchFamily="2" charset="-79"/>
              </a:defRPr>
            </a:lvl3pPr>
            <a:lvl4pPr marL="1371600" indent="0">
              <a:buNone/>
              <a:defRPr sz="3000" b="1">
                <a:latin typeface="Didot" panose="02000503000000020003" pitchFamily="2" charset="-79"/>
                <a:cs typeface="Didot" panose="02000503000000020003" pitchFamily="2" charset="-79"/>
              </a:defRPr>
            </a:lvl4pPr>
            <a:lvl5pPr marL="1828800" indent="0">
              <a:buNone/>
              <a:defRPr sz="3000" b="1">
                <a:latin typeface="Didot" panose="02000503000000020003" pitchFamily="2" charset="-79"/>
                <a:cs typeface="Didot" panose="02000503000000020003" pitchFamily="2" charset="-79"/>
              </a:defRPr>
            </a:lvl5pPr>
          </a:lstStyle>
          <a:p>
            <a:pPr lvl="0"/>
            <a:r>
              <a:rPr lang="it-IT" dirty="0"/>
              <a:t>Fabrizio </a:t>
            </a:r>
            <a:r>
              <a:rPr lang="it-IT" dirty="0" err="1"/>
              <a:t>Jacobacci</a:t>
            </a:r>
            <a:endParaRPr lang="it-IT" dirty="0"/>
          </a:p>
        </p:txBody>
      </p:sp>
      <p:sp>
        <p:nvSpPr>
          <p:cNvPr id="5" name="Segnaposto piè di pagina 4">
            <a:extLst>
              <a:ext uri="{FF2B5EF4-FFF2-40B4-BE49-F238E27FC236}">
                <a16:creationId xmlns:a16="http://schemas.microsoft.com/office/drawing/2014/main" id="{1F83EFDD-A014-DC31-906D-200E85FCB08C}"/>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10" name="Segnaposto numero diapositiva 5">
            <a:extLst>
              <a:ext uri="{FF2B5EF4-FFF2-40B4-BE49-F238E27FC236}">
                <a16:creationId xmlns:a16="http://schemas.microsoft.com/office/drawing/2014/main" id="{0B3A5E3E-D67B-DEDA-E2B3-2E0AEB1A4A11}"/>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8" name="Rettangolo 7">
            <a:extLst>
              <a:ext uri="{FF2B5EF4-FFF2-40B4-BE49-F238E27FC236}">
                <a16:creationId xmlns:a16="http://schemas.microsoft.com/office/drawing/2014/main" id="{750E2C1F-F08A-DCDF-2221-7E745E4363A4}"/>
              </a:ext>
            </a:extLst>
          </p:cNvPr>
          <p:cNvSpPr/>
          <p:nvPr userDrawn="1"/>
        </p:nvSpPr>
        <p:spPr>
          <a:xfrm>
            <a:off x="0" y="603250"/>
            <a:ext cx="819260" cy="190500"/>
          </a:xfrm>
          <a:prstGeom prst="rect">
            <a:avLst/>
          </a:prstGeom>
          <a:solidFill>
            <a:srgbClr val="9C1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Immagine 10">
            <a:extLst>
              <a:ext uri="{FF2B5EF4-FFF2-40B4-BE49-F238E27FC236}">
                <a16:creationId xmlns:a16="http://schemas.microsoft.com/office/drawing/2014/main" id="{23098B3B-EEF5-D3ED-739C-5ED6BB82EE21}"/>
              </a:ext>
            </a:extLst>
          </p:cNvPr>
          <p:cNvPicPr>
            <a:picLocks noChangeAspect="1"/>
          </p:cNvPicPr>
          <p:nvPr userDrawn="1"/>
        </p:nvPicPr>
        <p:blipFill>
          <a:blip r:embed="rId2"/>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1538023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io">
    <p:bg>
      <p:bgPr>
        <a:solidFill>
          <a:srgbClr val="84D65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538352" y="3206750"/>
            <a:ext cx="3581420" cy="703261"/>
          </a:xfrm>
          <a:prstGeom prst="rect">
            <a:avLst/>
          </a:prstGeom>
        </p:spPr>
        <p:txBody>
          <a:bodyPr anchor="b"/>
          <a:lstStyle>
            <a:lvl1pPr>
              <a:defRPr sz="2500">
                <a:latin typeface="Didot" panose="02000503000000020003" pitchFamily="2" charset="-79"/>
                <a:cs typeface="Didot" panose="02000503000000020003" pitchFamily="2" charset="-79"/>
              </a:defRPr>
            </a:lvl1pPr>
          </a:lstStyle>
          <a:p>
            <a:r>
              <a:rPr lang="it-IT" b="1" dirty="0"/>
              <a:t>Fabrizio </a:t>
            </a:r>
            <a:r>
              <a:rPr lang="it-IT" b="1" dirty="0" err="1"/>
              <a:t>Jacobacci</a:t>
            </a:r>
            <a:endParaRPr lang="it-IT" b="1" dirty="0"/>
          </a:p>
        </p:txBody>
      </p:sp>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540070" y="1275951"/>
            <a:ext cx="3572613" cy="19042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538163" y="4092575"/>
            <a:ext cx="3557587" cy="2184400"/>
          </a:xfrm>
          <a:prstGeom prst="rect">
            <a:avLst/>
          </a:prstGeom>
        </p:spPr>
        <p:txBody>
          <a:bodyPr/>
          <a:lstStyle>
            <a:lvl1pPr marL="0" indent="0">
              <a:lnSpc>
                <a:spcPct val="100000"/>
              </a:lnSpc>
              <a:spcBef>
                <a:spcPts val="0"/>
              </a:spcBef>
              <a:spcAft>
                <a:spcPts val="600"/>
              </a:spcAft>
              <a:buNone/>
              <a:defRPr sz="1200" b="0" i="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Fabrizio </a:t>
            </a:r>
            <a:r>
              <a:rPr lang="it-IT" dirty="0" err="1"/>
              <a:t>Jacobacci</a:t>
            </a:r>
            <a:r>
              <a:rPr lang="it-IT" dirty="0"/>
              <a:t> è socio fondatore e senior partner dello Studio. E' specializzato in diritto della concorrenza e della proprietà industriale in sede tanto contenziosa, quanto stragiudiziale con una significativa esperienza anche in ambito arbitrale. La sua attività di legale di fiducia di primarie società italiane ed estere gli ha conferito notorietà internazionale. </a:t>
            </a:r>
          </a:p>
        </p:txBody>
      </p:sp>
      <p:sp>
        <p:nvSpPr>
          <p:cNvPr id="6" name="Segnaposto testo 3">
            <a:extLst>
              <a:ext uri="{FF2B5EF4-FFF2-40B4-BE49-F238E27FC236}">
                <a16:creationId xmlns:a16="http://schemas.microsoft.com/office/drawing/2014/main" id="{C0928DB4-223E-7A8A-992C-33BEFA188B31}"/>
              </a:ext>
            </a:extLst>
          </p:cNvPr>
          <p:cNvSpPr>
            <a:spLocks noGrp="1"/>
          </p:cNvSpPr>
          <p:nvPr>
            <p:ph type="body" sz="half" idx="13" hasCustomPrompt="1"/>
          </p:nvPr>
        </p:nvSpPr>
        <p:spPr>
          <a:xfrm>
            <a:off x="4303280" y="4092575"/>
            <a:ext cx="3554845" cy="2184400"/>
          </a:xfrm>
          <a:prstGeom prst="rect">
            <a:avLst/>
          </a:prstGeom>
        </p:spPr>
        <p:txBody>
          <a:bodyPr/>
          <a:lstStyle>
            <a:lvl1pPr marL="0" indent="0">
              <a:lnSpc>
                <a:spcPct val="100000"/>
              </a:lnSpc>
              <a:spcBef>
                <a:spcPts val="0"/>
              </a:spcBef>
              <a:spcAft>
                <a:spcPts val="600"/>
              </a:spcAft>
              <a:buNone/>
              <a:defRPr sz="1200" b="0" i="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p:txBody>
      </p:sp>
      <p:sp>
        <p:nvSpPr>
          <p:cNvPr id="11" name="Segnaposto testo 3">
            <a:extLst>
              <a:ext uri="{FF2B5EF4-FFF2-40B4-BE49-F238E27FC236}">
                <a16:creationId xmlns:a16="http://schemas.microsoft.com/office/drawing/2014/main" id="{6AA59294-D339-385C-4064-1B76518E2E2D}"/>
              </a:ext>
            </a:extLst>
          </p:cNvPr>
          <p:cNvSpPr>
            <a:spLocks noGrp="1"/>
          </p:cNvSpPr>
          <p:nvPr>
            <p:ph type="body" sz="half" idx="15" hasCustomPrompt="1"/>
          </p:nvPr>
        </p:nvSpPr>
        <p:spPr>
          <a:xfrm>
            <a:off x="8055180" y="4092575"/>
            <a:ext cx="3568495" cy="2184400"/>
          </a:xfrm>
          <a:prstGeom prst="rect">
            <a:avLst/>
          </a:prstGeom>
        </p:spPr>
        <p:txBody>
          <a:bodyPr/>
          <a:lstStyle>
            <a:lvl1pPr marL="0" indent="0">
              <a:lnSpc>
                <a:spcPct val="100000"/>
              </a:lnSpc>
              <a:spcBef>
                <a:spcPts val="0"/>
              </a:spcBef>
              <a:spcAft>
                <a:spcPts val="600"/>
              </a:spcAft>
              <a:buNone/>
              <a:defRPr sz="1200" b="0" i="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Sed ut </a:t>
            </a:r>
            <a:r>
              <a:rPr lang="it-IT" dirty="0" err="1"/>
              <a:t>perspiciatis</a:t>
            </a:r>
            <a:r>
              <a:rPr lang="it-IT" dirty="0"/>
              <a:t> </a:t>
            </a:r>
            <a:r>
              <a:rPr lang="it-IT" dirty="0" err="1"/>
              <a:t>unde</a:t>
            </a:r>
            <a:r>
              <a:rPr lang="it-IT" dirty="0"/>
              <a:t> omnis </a:t>
            </a:r>
            <a:r>
              <a:rPr lang="it-IT" dirty="0" err="1"/>
              <a:t>iste</a:t>
            </a:r>
            <a:r>
              <a:rPr lang="it-IT" dirty="0"/>
              <a:t> </a:t>
            </a:r>
            <a:r>
              <a:rPr lang="it-IT" dirty="0" err="1"/>
              <a:t>natus</a:t>
            </a:r>
            <a:r>
              <a:rPr lang="it-IT" dirty="0"/>
              <a:t> </a:t>
            </a:r>
            <a:r>
              <a:rPr lang="it-IT" dirty="0" err="1"/>
              <a:t>error</a:t>
            </a:r>
            <a:r>
              <a:rPr lang="it-IT" dirty="0"/>
              <a:t> </a:t>
            </a:r>
            <a:r>
              <a:rPr lang="it-IT" dirty="0" err="1"/>
              <a:t>sit</a:t>
            </a:r>
            <a:r>
              <a:rPr lang="it-IT" dirty="0"/>
              <a:t> </a:t>
            </a:r>
            <a:r>
              <a:rPr lang="it-IT" dirty="0" err="1"/>
              <a:t>voluptatem</a:t>
            </a:r>
            <a:r>
              <a:rPr lang="it-IT" dirty="0"/>
              <a:t> </a:t>
            </a:r>
            <a:r>
              <a:rPr lang="it-IT" dirty="0" err="1"/>
              <a:t>accusantium</a:t>
            </a:r>
            <a:r>
              <a:rPr lang="it-IT" dirty="0"/>
              <a:t> </a:t>
            </a:r>
            <a:r>
              <a:rPr lang="it-IT" dirty="0" err="1"/>
              <a:t>doloremque</a:t>
            </a:r>
            <a:r>
              <a:rPr lang="it-IT" dirty="0"/>
              <a:t> </a:t>
            </a:r>
            <a:r>
              <a:rPr lang="it-IT" dirty="0" err="1"/>
              <a:t>laudantium</a:t>
            </a:r>
            <a:r>
              <a:rPr lang="it-IT" dirty="0"/>
              <a:t>, </a:t>
            </a:r>
            <a:r>
              <a:rPr lang="it-IT" dirty="0" err="1"/>
              <a:t>totam</a:t>
            </a:r>
            <a:r>
              <a:rPr lang="it-IT" dirty="0"/>
              <a:t> rem </a:t>
            </a:r>
            <a:r>
              <a:rPr lang="it-IT" dirty="0" err="1"/>
              <a:t>aperiam</a:t>
            </a:r>
            <a:r>
              <a:rPr lang="it-IT" dirty="0"/>
              <a:t>, </a:t>
            </a:r>
            <a:r>
              <a:rPr lang="it-IT" dirty="0" err="1"/>
              <a:t>eaque</a:t>
            </a:r>
            <a:r>
              <a:rPr lang="it-IT" dirty="0"/>
              <a:t> </a:t>
            </a:r>
            <a:r>
              <a:rPr lang="it-IT" dirty="0" err="1"/>
              <a:t>ipsa</a:t>
            </a:r>
            <a:r>
              <a:rPr lang="it-IT" dirty="0"/>
              <a:t> </a:t>
            </a:r>
            <a:r>
              <a:rPr lang="it-IT" dirty="0" err="1"/>
              <a:t>quae</a:t>
            </a:r>
            <a:r>
              <a:rPr lang="it-IT" dirty="0"/>
              <a:t> ab </a:t>
            </a:r>
            <a:r>
              <a:rPr lang="it-IT" dirty="0" err="1"/>
              <a:t>illo</a:t>
            </a:r>
            <a:r>
              <a:rPr lang="it-IT" dirty="0"/>
              <a:t> inventore </a:t>
            </a:r>
            <a:r>
              <a:rPr lang="it-IT" dirty="0" err="1"/>
              <a:t>veritatis</a:t>
            </a:r>
            <a:r>
              <a:rPr lang="it-IT" dirty="0"/>
              <a:t> et quasi </a:t>
            </a:r>
            <a:r>
              <a:rPr lang="it-IT" dirty="0" err="1"/>
              <a:t>architecto</a:t>
            </a:r>
            <a:r>
              <a:rPr lang="it-IT" dirty="0"/>
              <a:t> </a:t>
            </a:r>
            <a:r>
              <a:rPr lang="it-IT" dirty="0" err="1"/>
              <a:t>beatae</a:t>
            </a:r>
            <a:r>
              <a:rPr lang="it-IT" dirty="0"/>
              <a:t> vitae dicta </a:t>
            </a:r>
            <a:r>
              <a:rPr lang="it-IT" dirty="0" err="1"/>
              <a:t>sunt</a:t>
            </a:r>
            <a:r>
              <a:rPr lang="it-IT" dirty="0"/>
              <a:t> </a:t>
            </a:r>
            <a:r>
              <a:rPr lang="it-IT" dirty="0" err="1"/>
              <a:t>explicabo</a:t>
            </a:r>
            <a:r>
              <a:rPr lang="it-IT" dirty="0"/>
              <a:t>. Nemo </a:t>
            </a:r>
            <a:r>
              <a:rPr lang="it-IT" dirty="0" err="1"/>
              <a:t>enim</a:t>
            </a:r>
            <a:r>
              <a:rPr lang="it-IT" dirty="0"/>
              <a:t> </a:t>
            </a:r>
            <a:r>
              <a:rPr lang="it-IT" dirty="0" err="1"/>
              <a:t>ipsam</a:t>
            </a:r>
            <a:r>
              <a:rPr lang="it-IT" dirty="0"/>
              <a:t> </a:t>
            </a:r>
            <a:r>
              <a:rPr lang="it-IT" dirty="0" err="1"/>
              <a:t>voluptatem</a:t>
            </a:r>
            <a:r>
              <a:rPr lang="it-IT" dirty="0"/>
              <a:t> quia </a:t>
            </a:r>
            <a:r>
              <a:rPr lang="it-IT" dirty="0" err="1"/>
              <a:t>voluptas</a:t>
            </a:r>
            <a:r>
              <a:rPr lang="it-IT" dirty="0"/>
              <a:t> </a:t>
            </a:r>
            <a:r>
              <a:rPr lang="it-IT" dirty="0" err="1"/>
              <a:t>sit</a:t>
            </a:r>
            <a:r>
              <a:rPr lang="it-IT" dirty="0"/>
              <a:t> </a:t>
            </a:r>
            <a:r>
              <a:rPr lang="it-IT" dirty="0" err="1"/>
              <a:t>aspernatur</a:t>
            </a:r>
            <a:r>
              <a:rPr lang="it-IT" dirty="0"/>
              <a:t> aut </a:t>
            </a:r>
            <a:r>
              <a:rPr lang="it-IT" dirty="0" err="1"/>
              <a:t>odit</a:t>
            </a:r>
            <a:r>
              <a:rPr lang="it-IT" dirty="0"/>
              <a:t> aut </a:t>
            </a:r>
            <a:r>
              <a:rPr lang="it-IT" dirty="0" err="1"/>
              <a:t>fugit</a:t>
            </a:r>
            <a:r>
              <a:rPr lang="it-IT" dirty="0"/>
              <a:t>, sed quia </a:t>
            </a:r>
            <a:r>
              <a:rPr lang="it-IT" dirty="0" err="1"/>
              <a:t>consequuntur</a:t>
            </a:r>
            <a:r>
              <a:rPr lang="it-IT" dirty="0"/>
              <a:t> magni </a:t>
            </a:r>
            <a:r>
              <a:rPr lang="it-IT" dirty="0" err="1"/>
              <a:t>dolores</a:t>
            </a:r>
            <a:r>
              <a:rPr lang="it-IT" dirty="0"/>
              <a:t> </a:t>
            </a:r>
            <a:r>
              <a:rPr lang="it-IT" dirty="0" err="1"/>
              <a:t>eos</a:t>
            </a:r>
            <a:r>
              <a:rPr lang="it-IT" dirty="0"/>
              <a:t> qui ratione </a:t>
            </a:r>
            <a:r>
              <a:rPr lang="it-IT" dirty="0" err="1"/>
              <a:t>voluptatem</a:t>
            </a:r>
            <a:r>
              <a:rPr lang="it-IT" dirty="0"/>
              <a:t> </a:t>
            </a:r>
            <a:r>
              <a:rPr lang="it-IT" dirty="0" err="1"/>
              <a:t>sequi</a:t>
            </a:r>
            <a:r>
              <a:rPr lang="it-IT" dirty="0"/>
              <a:t> </a:t>
            </a:r>
            <a:r>
              <a:rPr lang="it-IT" dirty="0" err="1"/>
              <a:t>nesciunt</a:t>
            </a:r>
            <a:r>
              <a:rPr lang="it-IT" dirty="0"/>
              <a:t>. </a:t>
            </a:r>
          </a:p>
        </p:txBody>
      </p:sp>
      <p:sp>
        <p:nvSpPr>
          <p:cNvPr id="15" name="Segnaposto immagine 2">
            <a:extLst>
              <a:ext uri="{FF2B5EF4-FFF2-40B4-BE49-F238E27FC236}">
                <a16:creationId xmlns:a16="http://schemas.microsoft.com/office/drawing/2014/main" id="{EB0FC28C-9899-90A6-12C0-CE19C711181A}"/>
              </a:ext>
            </a:extLst>
          </p:cNvPr>
          <p:cNvSpPr>
            <a:spLocks noGrp="1"/>
          </p:cNvSpPr>
          <p:nvPr>
            <p:ph type="pic" idx="18"/>
          </p:nvPr>
        </p:nvSpPr>
        <p:spPr>
          <a:xfrm>
            <a:off x="4294151" y="1275951"/>
            <a:ext cx="3572613" cy="19042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6" name="Segnaposto immagine 2">
            <a:extLst>
              <a:ext uri="{FF2B5EF4-FFF2-40B4-BE49-F238E27FC236}">
                <a16:creationId xmlns:a16="http://schemas.microsoft.com/office/drawing/2014/main" id="{EA344CE6-7E08-60D2-166F-399BBAB70D24}"/>
              </a:ext>
            </a:extLst>
          </p:cNvPr>
          <p:cNvSpPr>
            <a:spLocks noGrp="1"/>
          </p:cNvSpPr>
          <p:nvPr>
            <p:ph type="pic" idx="19"/>
          </p:nvPr>
        </p:nvSpPr>
        <p:spPr>
          <a:xfrm>
            <a:off x="8058076" y="1275951"/>
            <a:ext cx="3572613" cy="19042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5" name="Segnaposto contenuto 2">
            <a:extLst>
              <a:ext uri="{FF2B5EF4-FFF2-40B4-BE49-F238E27FC236}">
                <a16:creationId xmlns:a16="http://schemas.microsoft.com/office/drawing/2014/main" id="{269304C2-E855-6C15-E57A-2F4F32EB2836}"/>
              </a:ext>
            </a:extLst>
          </p:cNvPr>
          <p:cNvSpPr>
            <a:spLocks noGrp="1"/>
          </p:cNvSpPr>
          <p:nvPr>
            <p:ph sz="half" idx="20"/>
          </p:nvPr>
        </p:nvSpPr>
        <p:spPr>
          <a:xfrm>
            <a:off x="4299690" y="3206749"/>
            <a:ext cx="3581419" cy="703261"/>
          </a:xfrm>
          <a:prstGeom prst="rect">
            <a:avLst/>
          </a:prstGeom>
        </p:spPr>
        <p:txBody>
          <a:bodyPr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27" name="Segnaposto contenuto 2">
            <a:extLst>
              <a:ext uri="{FF2B5EF4-FFF2-40B4-BE49-F238E27FC236}">
                <a16:creationId xmlns:a16="http://schemas.microsoft.com/office/drawing/2014/main" id="{0D8C1A19-2475-3BFB-7B13-70FCF01D0D7C}"/>
              </a:ext>
            </a:extLst>
          </p:cNvPr>
          <p:cNvSpPr>
            <a:spLocks noGrp="1"/>
          </p:cNvSpPr>
          <p:nvPr>
            <p:ph sz="half" idx="21"/>
          </p:nvPr>
        </p:nvSpPr>
        <p:spPr>
          <a:xfrm>
            <a:off x="8056628" y="3206749"/>
            <a:ext cx="3613953" cy="703261"/>
          </a:xfrm>
          <a:prstGeom prst="rect">
            <a:avLst/>
          </a:prstGeom>
        </p:spPr>
        <p:txBody>
          <a:bodyPr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5" name="Segnaposto piè di pagina 4">
            <a:extLst>
              <a:ext uri="{FF2B5EF4-FFF2-40B4-BE49-F238E27FC236}">
                <a16:creationId xmlns:a16="http://schemas.microsoft.com/office/drawing/2014/main" id="{C4221C27-ABC3-76D0-A05F-DA0323249754}"/>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7" name="Segnaposto numero diapositiva 5">
            <a:extLst>
              <a:ext uri="{FF2B5EF4-FFF2-40B4-BE49-F238E27FC236}">
                <a16:creationId xmlns:a16="http://schemas.microsoft.com/office/drawing/2014/main" id="{8519FDB1-0D36-BDE1-F391-7EEF6011E4DF}"/>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10" name="Immagine 9">
            <a:extLst>
              <a:ext uri="{FF2B5EF4-FFF2-40B4-BE49-F238E27FC236}">
                <a16:creationId xmlns:a16="http://schemas.microsoft.com/office/drawing/2014/main" id="{0B29CCC2-75C0-0229-6816-31B6FC480697}"/>
              </a:ext>
            </a:extLst>
          </p:cNvPr>
          <p:cNvPicPr>
            <a:picLocks noChangeAspect="1"/>
          </p:cNvPicPr>
          <p:nvPr userDrawn="1"/>
        </p:nvPicPr>
        <p:blipFill>
          <a:blip r:embed="rId2"/>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3808951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io">
    <p:bg>
      <p:bgPr>
        <a:solidFill>
          <a:schemeClr val="bg1">
            <a:lumMod val="8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535274" y="3040490"/>
            <a:ext cx="2617787" cy="703261"/>
          </a:xfrm>
          <a:prstGeom prst="rect">
            <a:avLst/>
          </a:prstGeom>
        </p:spPr>
        <p:txBody>
          <a:bodyPr bIns="0" anchor="b"/>
          <a:lstStyle>
            <a:lvl1pPr>
              <a:defRPr sz="2500">
                <a:latin typeface="Didot" panose="02000503000000020003" pitchFamily="2" charset="-79"/>
                <a:cs typeface="Didot" panose="02000503000000020003" pitchFamily="2" charset="-79"/>
              </a:defRPr>
            </a:lvl1pPr>
          </a:lstStyle>
          <a:p>
            <a:r>
              <a:rPr lang="it-IT" b="1" dirty="0"/>
              <a:t>Fabrizio </a:t>
            </a:r>
            <a:r>
              <a:rPr lang="it-IT" b="1" dirty="0" err="1"/>
              <a:t>Jacobacci</a:t>
            </a:r>
            <a:endParaRPr lang="it-IT" b="1" dirty="0"/>
          </a:p>
        </p:txBody>
      </p:sp>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536992" y="1191491"/>
            <a:ext cx="2632813"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538163" y="3884750"/>
            <a:ext cx="2617787"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Fabrizio </a:t>
            </a:r>
            <a:r>
              <a:rPr lang="it-IT" dirty="0" err="1"/>
              <a:t>Jacobacci</a:t>
            </a:r>
            <a:r>
              <a:rPr lang="it-IT" dirty="0"/>
              <a:t> è socio fondatore e senior partner dello Studio. E' specializzato in diritto della concorrenza e della proprietà industriale in sede tanto contenziosa, quanto stragiudiziale con una significativa esperienza anche in ambito arbitrale. La sua attività di legale di fiducia di primarie società italiane ed estere gli ha conferito notorietà internazionale. </a:t>
            </a:r>
          </a:p>
        </p:txBody>
      </p:sp>
      <p:sp>
        <p:nvSpPr>
          <p:cNvPr id="6" name="Segnaposto testo 3">
            <a:extLst>
              <a:ext uri="{FF2B5EF4-FFF2-40B4-BE49-F238E27FC236}">
                <a16:creationId xmlns:a16="http://schemas.microsoft.com/office/drawing/2014/main" id="{C0928DB4-223E-7A8A-992C-33BEFA188B31}"/>
              </a:ext>
            </a:extLst>
          </p:cNvPr>
          <p:cNvSpPr>
            <a:spLocks noGrp="1"/>
          </p:cNvSpPr>
          <p:nvPr>
            <p:ph type="body" sz="half" idx="13" hasCustomPrompt="1"/>
          </p:nvPr>
        </p:nvSpPr>
        <p:spPr>
          <a:xfrm>
            <a:off x="3362354" y="3884750"/>
            <a:ext cx="2626851"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p:txBody>
      </p:sp>
      <p:sp>
        <p:nvSpPr>
          <p:cNvPr id="11" name="Segnaposto testo 3">
            <a:extLst>
              <a:ext uri="{FF2B5EF4-FFF2-40B4-BE49-F238E27FC236}">
                <a16:creationId xmlns:a16="http://schemas.microsoft.com/office/drawing/2014/main" id="{6AA59294-D339-385C-4064-1B76518E2E2D}"/>
              </a:ext>
            </a:extLst>
          </p:cNvPr>
          <p:cNvSpPr>
            <a:spLocks noGrp="1"/>
          </p:cNvSpPr>
          <p:nvPr>
            <p:ph type="body" sz="half" idx="15" hasCustomPrompt="1"/>
          </p:nvPr>
        </p:nvSpPr>
        <p:spPr>
          <a:xfrm>
            <a:off x="6182655" y="3884750"/>
            <a:ext cx="2615269"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Sed ut </a:t>
            </a:r>
            <a:r>
              <a:rPr lang="it-IT" dirty="0" err="1"/>
              <a:t>perspiciatis</a:t>
            </a:r>
            <a:r>
              <a:rPr lang="it-IT" dirty="0"/>
              <a:t> </a:t>
            </a:r>
            <a:r>
              <a:rPr lang="it-IT" dirty="0" err="1"/>
              <a:t>unde</a:t>
            </a:r>
            <a:r>
              <a:rPr lang="it-IT" dirty="0"/>
              <a:t> omnis </a:t>
            </a:r>
            <a:r>
              <a:rPr lang="it-IT" dirty="0" err="1"/>
              <a:t>iste</a:t>
            </a:r>
            <a:r>
              <a:rPr lang="it-IT" dirty="0"/>
              <a:t> </a:t>
            </a:r>
            <a:r>
              <a:rPr lang="it-IT" dirty="0" err="1"/>
              <a:t>natus</a:t>
            </a:r>
            <a:r>
              <a:rPr lang="it-IT" dirty="0"/>
              <a:t> </a:t>
            </a:r>
            <a:r>
              <a:rPr lang="it-IT" dirty="0" err="1"/>
              <a:t>error</a:t>
            </a:r>
            <a:r>
              <a:rPr lang="it-IT" dirty="0"/>
              <a:t> </a:t>
            </a:r>
            <a:r>
              <a:rPr lang="it-IT" dirty="0" err="1"/>
              <a:t>sit</a:t>
            </a:r>
            <a:r>
              <a:rPr lang="it-IT" dirty="0"/>
              <a:t> </a:t>
            </a:r>
            <a:r>
              <a:rPr lang="it-IT" dirty="0" err="1"/>
              <a:t>voluptatem</a:t>
            </a:r>
            <a:r>
              <a:rPr lang="it-IT" dirty="0"/>
              <a:t> </a:t>
            </a:r>
            <a:r>
              <a:rPr lang="it-IT" dirty="0" err="1"/>
              <a:t>accusantium</a:t>
            </a:r>
            <a:r>
              <a:rPr lang="it-IT" dirty="0"/>
              <a:t> </a:t>
            </a:r>
            <a:r>
              <a:rPr lang="it-IT" dirty="0" err="1"/>
              <a:t>doloremque</a:t>
            </a:r>
            <a:r>
              <a:rPr lang="it-IT" dirty="0"/>
              <a:t> </a:t>
            </a:r>
            <a:r>
              <a:rPr lang="it-IT" dirty="0" err="1"/>
              <a:t>laudantium</a:t>
            </a:r>
            <a:r>
              <a:rPr lang="it-IT" dirty="0"/>
              <a:t>, </a:t>
            </a:r>
            <a:r>
              <a:rPr lang="it-IT" dirty="0" err="1"/>
              <a:t>totam</a:t>
            </a:r>
            <a:r>
              <a:rPr lang="it-IT" dirty="0"/>
              <a:t> rem </a:t>
            </a:r>
            <a:r>
              <a:rPr lang="it-IT" dirty="0" err="1"/>
              <a:t>aperiam</a:t>
            </a:r>
            <a:r>
              <a:rPr lang="it-IT" dirty="0"/>
              <a:t>, </a:t>
            </a:r>
            <a:r>
              <a:rPr lang="it-IT" dirty="0" err="1"/>
              <a:t>eaque</a:t>
            </a:r>
            <a:r>
              <a:rPr lang="it-IT" dirty="0"/>
              <a:t> </a:t>
            </a:r>
            <a:r>
              <a:rPr lang="it-IT" dirty="0" err="1"/>
              <a:t>ipsa</a:t>
            </a:r>
            <a:r>
              <a:rPr lang="it-IT" dirty="0"/>
              <a:t> </a:t>
            </a:r>
            <a:r>
              <a:rPr lang="it-IT" dirty="0" err="1"/>
              <a:t>quae</a:t>
            </a:r>
            <a:r>
              <a:rPr lang="it-IT" dirty="0"/>
              <a:t> ab </a:t>
            </a:r>
            <a:r>
              <a:rPr lang="it-IT" dirty="0" err="1"/>
              <a:t>illo</a:t>
            </a:r>
            <a:r>
              <a:rPr lang="it-IT" dirty="0"/>
              <a:t> inventore </a:t>
            </a:r>
            <a:r>
              <a:rPr lang="it-IT" dirty="0" err="1"/>
              <a:t>veritatis</a:t>
            </a:r>
            <a:r>
              <a:rPr lang="it-IT" dirty="0"/>
              <a:t> et quasi </a:t>
            </a:r>
            <a:r>
              <a:rPr lang="it-IT" dirty="0" err="1"/>
              <a:t>architecto</a:t>
            </a:r>
            <a:r>
              <a:rPr lang="it-IT" dirty="0"/>
              <a:t> </a:t>
            </a:r>
            <a:r>
              <a:rPr lang="it-IT" dirty="0" err="1"/>
              <a:t>beatae</a:t>
            </a:r>
            <a:r>
              <a:rPr lang="it-IT" dirty="0"/>
              <a:t> vitae dicta </a:t>
            </a:r>
            <a:r>
              <a:rPr lang="it-IT" dirty="0" err="1"/>
              <a:t>sunt</a:t>
            </a:r>
            <a:r>
              <a:rPr lang="it-IT" dirty="0"/>
              <a:t> </a:t>
            </a:r>
            <a:r>
              <a:rPr lang="it-IT" dirty="0" err="1"/>
              <a:t>explicabo</a:t>
            </a:r>
            <a:r>
              <a:rPr lang="it-IT" dirty="0"/>
              <a:t>. Nemo </a:t>
            </a:r>
            <a:r>
              <a:rPr lang="it-IT" dirty="0" err="1"/>
              <a:t>enim</a:t>
            </a:r>
            <a:r>
              <a:rPr lang="it-IT" dirty="0"/>
              <a:t> </a:t>
            </a:r>
            <a:r>
              <a:rPr lang="it-IT" dirty="0" err="1"/>
              <a:t>ipsam</a:t>
            </a:r>
            <a:r>
              <a:rPr lang="it-IT" dirty="0"/>
              <a:t> </a:t>
            </a:r>
            <a:r>
              <a:rPr lang="it-IT" dirty="0" err="1"/>
              <a:t>voluptatem</a:t>
            </a:r>
            <a:r>
              <a:rPr lang="it-IT" dirty="0"/>
              <a:t> quia </a:t>
            </a:r>
            <a:r>
              <a:rPr lang="it-IT" dirty="0" err="1"/>
              <a:t>voluptas</a:t>
            </a:r>
            <a:r>
              <a:rPr lang="it-IT" dirty="0"/>
              <a:t> </a:t>
            </a:r>
            <a:r>
              <a:rPr lang="it-IT" dirty="0" err="1"/>
              <a:t>sit</a:t>
            </a:r>
            <a:r>
              <a:rPr lang="it-IT" dirty="0"/>
              <a:t> </a:t>
            </a:r>
            <a:r>
              <a:rPr lang="it-IT" dirty="0" err="1"/>
              <a:t>aspernatur</a:t>
            </a:r>
            <a:r>
              <a:rPr lang="it-IT" dirty="0"/>
              <a:t> aut </a:t>
            </a:r>
            <a:r>
              <a:rPr lang="it-IT" dirty="0" err="1"/>
              <a:t>odit</a:t>
            </a:r>
            <a:r>
              <a:rPr lang="it-IT" dirty="0"/>
              <a:t> aut </a:t>
            </a:r>
            <a:r>
              <a:rPr lang="it-IT" dirty="0" err="1"/>
              <a:t>fugit</a:t>
            </a:r>
            <a:r>
              <a:rPr lang="it-IT" dirty="0"/>
              <a:t>, sed quia </a:t>
            </a:r>
            <a:r>
              <a:rPr lang="it-IT" dirty="0" err="1"/>
              <a:t>consequuntur</a:t>
            </a:r>
            <a:r>
              <a:rPr lang="it-IT" dirty="0"/>
              <a:t> magni </a:t>
            </a:r>
            <a:r>
              <a:rPr lang="it-IT" dirty="0" err="1"/>
              <a:t>dolores</a:t>
            </a:r>
            <a:r>
              <a:rPr lang="it-IT" dirty="0"/>
              <a:t> </a:t>
            </a:r>
            <a:r>
              <a:rPr lang="it-IT" dirty="0" err="1"/>
              <a:t>eos</a:t>
            </a:r>
            <a:r>
              <a:rPr lang="it-IT" dirty="0"/>
              <a:t> qui ratione </a:t>
            </a:r>
            <a:r>
              <a:rPr lang="it-IT" dirty="0" err="1"/>
              <a:t>voluptatem</a:t>
            </a:r>
            <a:r>
              <a:rPr lang="it-IT" dirty="0"/>
              <a:t> </a:t>
            </a:r>
            <a:r>
              <a:rPr lang="it-IT" dirty="0" err="1"/>
              <a:t>sequi</a:t>
            </a:r>
            <a:r>
              <a:rPr lang="it-IT" dirty="0"/>
              <a:t> </a:t>
            </a:r>
            <a:r>
              <a:rPr lang="it-IT" dirty="0" err="1"/>
              <a:t>nesciunt</a:t>
            </a:r>
            <a:r>
              <a:rPr lang="it-IT" dirty="0"/>
              <a:t>. </a:t>
            </a:r>
          </a:p>
        </p:txBody>
      </p:sp>
      <p:sp>
        <p:nvSpPr>
          <p:cNvPr id="15" name="Segnaposto immagine 2">
            <a:extLst>
              <a:ext uri="{FF2B5EF4-FFF2-40B4-BE49-F238E27FC236}">
                <a16:creationId xmlns:a16="http://schemas.microsoft.com/office/drawing/2014/main" id="{EB0FC28C-9899-90A6-12C0-CE19C711181A}"/>
              </a:ext>
            </a:extLst>
          </p:cNvPr>
          <p:cNvSpPr>
            <a:spLocks noGrp="1"/>
          </p:cNvSpPr>
          <p:nvPr>
            <p:ph type="pic" idx="18"/>
          </p:nvPr>
        </p:nvSpPr>
        <p:spPr>
          <a:xfrm>
            <a:off x="3362415" y="1191491"/>
            <a:ext cx="2612936"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6" name="Segnaposto immagine 2">
            <a:extLst>
              <a:ext uri="{FF2B5EF4-FFF2-40B4-BE49-F238E27FC236}">
                <a16:creationId xmlns:a16="http://schemas.microsoft.com/office/drawing/2014/main" id="{EA344CE6-7E08-60D2-166F-399BBAB70D24}"/>
              </a:ext>
            </a:extLst>
          </p:cNvPr>
          <p:cNvSpPr>
            <a:spLocks noGrp="1"/>
          </p:cNvSpPr>
          <p:nvPr>
            <p:ph type="pic" idx="19"/>
          </p:nvPr>
        </p:nvSpPr>
        <p:spPr>
          <a:xfrm>
            <a:off x="6191849" y="1191491"/>
            <a:ext cx="2619930"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5" name="Segnaposto contenuto 2">
            <a:extLst>
              <a:ext uri="{FF2B5EF4-FFF2-40B4-BE49-F238E27FC236}">
                <a16:creationId xmlns:a16="http://schemas.microsoft.com/office/drawing/2014/main" id="{269304C2-E855-6C15-E57A-2F4F32EB2836}"/>
              </a:ext>
            </a:extLst>
          </p:cNvPr>
          <p:cNvSpPr>
            <a:spLocks noGrp="1"/>
          </p:cNvSpPr>
          <p:nvPr>
            <p:ph sz="half" idx="20"/>
          </p:nvPr>
        </p:nvSpPr>
        <p:spPr>
          <a:xfrm>
            <a:off x="6186055" y="3040489"/>
            <a:ext cx="2625724" cy="703261"/>
          </a:xfrm>
          <a:prstGeom prst="rect">
            <a:avLst/>
          </a:prstGeom>
        </p:spPr>
        <p:txBody>
          <a:bodyPr bIns="0"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27" name="Segnaposto contenuto 2">
            <a:extLst>
              <a:ext uri="{FF2B5EF4-FFF2-40B4-BE49-F238E27FC236}">
                <a16:creationId xmlns:a16="http://schemas.microsoft.com/office/drawing/2014/main" id="{0D8C1A19-2475-3BFB-7B13-70FCF01D0D7C}"/>
              </a:ext>
            </a:extLst>
          </p:cNvPr>
          <p:cNvSpPr>
            <a:spLocks noGrp="1"/>
          </p:cNvSpPr>
          <p:nvPr>
            <p:ph sz="half" idx="21"/>
          </p:nvPr>
        </p:nvSpPr>
        <p:spPr>
          <a:xfrm>
            <a:off x="8991600" y="3040489"/>
            <a:ext cx="2678981" cy="703261"/>
          </a:xfrm>
          <a:prstGeom prst="rect">
            <a:avLst/>
          </a:prstGeom>
        </p:spPr>
        <p:txBody>
          <a:bodyPr bIns="0"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5" name="Segnaposto testo 3">
            <a:extLst>
              <a:ext uri="{FF2B5EF4-FFF2-40B4-BE49-F238E27FC236}">
                <a16:creationId xmlns:a16="http://schemas.microsoft.com/office/drawing/2014/main" id="{45263358-C2B9-861B-D1FA-DC99353440FF}"/>
              </a:ext>
            </a:extLst>
          </p:cNvPr>
          <p:cNvSpPr>
            <a:spLocks noGrp="1"/>
          </p:cNvSpPr>
          <p:nvPr>
            <p:ph type="body" sz="half" idx="22" hasCustomPrompt="1"/>
          </p:nvPr>
        </p:nvSpPr>
        <p:spPr>
          <a:xfrm>
            <a:off x="8995523" y="3884750"/>
            <a:ext cx="2635166"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Sed ut </a:t>
            </a:r>
            <a:r>
              <a:rPr lang="it-IT" dirty="0" err="1"/>
              <a:t>perspiciatis</a:t>
            </a:r>
            <a:r>
              <a:rPr lang="it-IT" dirty="0"/>
              <a:t> </a:t>
            </a:r>
            <a:r>
              <a:rPr lang="it-IT" dirty="0" err="1"/>
              <a:t>unde</a:t>
            </a:r>
            <a:r>
              <a:rPr lang="it-IT" dirty="0"/>
              <a:t> omnis </a:t>
            </a:r>
            <a:r>
              <a:rPr lang="it-IT" dirty="0" err="1"/>
              <a:t>iste</a:t>
            </a:r>
            <a:r>
              <a:rPr lang="it-IT" dirty="0"/>
              <a:t> </a:t>
            </a:r>
            <a:r>
              <a:rPr lang="it-IT" dirty="0" err="1"/>
              <a:t>natus</a:t>
            </a:r>
            <a:r>
              <a:rPr lang="it-IT" dirty="0"/>
              <a:t> </a:t>
            </a:r>
            <a:r>
              <a:rPr lang="it-IT" dirty="0" err="1"/>
              <a:t>error</a:t>
            </a:r>
            <a:r>
              <a:rPr lang="it-IT" dirty="0"/>
              <a:t> </a:t>
            </a:r>
            <a:r>
              <a:rPr lang="it-IT" dirty="0" err="1"/>
              <a:t>sit</a:t>
            </a:r>
            <a:r>
              <a:rPr lang="it-IT" dirty="0"/>
              <a:t> </a:t>
            </a:r>
            <a:r>
              <a:rPr lang="it-IT" dirty="0" err="1"/>
              <a:t>voluptatem</a:t>
            </a:r>
            <a:r>
              <a:rPr lang="it-IT" dirty="0"/>
              <a:t> </a:t>
            </a:r>
            <a:r>
              <a:rPr lang="it-IT" dirty="0" err="1"/>
              <a:t>accusantium</a:t>
            </a:r>
            <a:r>
              <a:rPr lang="it-IT" dirty="0"/>
              <a:t> </a:t>
            </a:r>
            <a:r>
              <a:rPr lang="it-IT" dirty="0" err="1"/>
              <a:t>doloremque</a:t>
            </a:r>
            <a:r>
              <a:rPr lang="it-IT" dirty="0"/>
              <a:t> </a:t>
            </a:r>
            <a:r>
              <a:rPr lang="it-IT" dirty="0" err="1"/>
              <a:t>laudantium</a:t>
            </a:r>
            <a:r>
              <a:rPr lang="it-IT" dirty="0"/>
              <a:t>, </a:t>
            </a:r>
            <a:r>
              <a:rPr lang="it-IT" dirty="0" err="1"/>
              <a:t>totam</a:t>
            </a:r>
            <a:r>
              <a:rPr lang="it-IT" dirty="0"/>
              <a:t> rem </a:t>
            </a:r>
            <a:r>
              <a:rPr lang="it-IT" dirty="0" err="1"/>
              <a:t>aperiam</a:t>
            </a:r>
            <a:r>
              <a:rPr lang="it-IT" dirty="0"/>
              <a:t>, </a:t>
            </a:r>
            <a:r>
              <a:rPr lang="it-IT" dirty="0" err="1"/>
              <a:t>eaque</a:t>
            </a:r>
            <a:r>
              <a:rPr lang="it-IT" dirty="0"/>
              <a:t> </a:t>
            </a:r>
            <a:r>
              <a:rPr lang="it-IT" dirty="0" err="1"/>
              <a:t>ipsa</a:t>
            </a:r>
            <a:r>
              <a:rPr lang="it-IT" dirty="0"/>
              <a:t> </a:t>
            </a:r>
            <a:r>
              <a:rPr lang="it-IT" dirty="0" err="1"/>
              <a:t>quae</a:t>
            </a:r>
            <a:r>
              <a:rPr lang="it-IT" dirty="0"/>
              <a:t> ab </a:t>
            </a:r>
            <a:r>
              <a:rPr lang="it-IT" dirty="0" err="1"/>
              <a:t>illo</a:t>
            </a:r>
            <a:r>
              <a:rPr lang="it-IT" dirty="0"/>
              <a:t> inventore </a:t>
            </a:r>
            <a:r>
              <a:rPr lang="it-IT" dirty="0" err="1"/>
              <a:t>veritatis</a:t>
            </a:r>
            <a:r>
              <a:rPr lang="it-IT" dirty="0"/>
              <a:t> et quasi </a:t>
            </a:r>
            <a:r>
              <a:rPr lang="it-IT" dirty="0" err="1"/>
              <a:t>architecto</a:t>
            </a:r>
            <a:r>
              <a:rPr lang="it-IT" dirty="0"/>
              <a:t> </a:t>
            </a:r>
            <a:r>
              <a:rPr lang="it-IT" dirty="0" err="1"/>
              <a:t>beatae</a:t>
            </a:r>
            <a:r>
              <a:rPr lang="it-IT" dirty="0"/>
              <a:t> vitae dicta </a:t>
            </a:r>
            <a:r>
              <a:rPr lang="it-IT" dirty="0" err="1"/>
              <a:t>sunt</a:t>
            </a:r>
            <a:r>
              <a:rPr lang="it-IT" dirty="0"/>
              <a:t> </a:t>
            </a:r>
            <a:r>
              <a:rPr lang="it-IT" dirty="0" err="1"/>
              <a:t>explicabo</a:t>
            </a:r>
            <a:r>
              <a:rPr lang="it-IT" dirty="0"/>
              <a:t>. Nemo </a:t>
            </a:r>
            <a:r>
              <a:rPr lang="it-IT" dirty="0" err="1"/>
              <a:t>enim</a:t>
            </a:r>
            <a:r>
              <a:rPr lang="it-IT" dirty="0"/>
              <a:t> </a:t>
            </a:r>
            <a:r>
              <a:rPr lang="it-IT" dirty="0" err="1"/>
              <a:t>ipsam</a:t>
            </a:r>
            <a:r>
              <a:rPr lang="it-IT" dirty="0"/>
              <a:t> </a:t>
            </a:r>
            <a:r>
              <a:rPr lang="it-IT" dirty="0" err="1"/>
              <a:t>voluptatem</a:t>
            </a:r>
            <a:r>
              <a:rPr lang="it-IT" dirty="0"/>
              <a:t> quia </a:t>
            </a:r>
            <a:r>
              <a:rPr lang="it-IT" dirty="0" err="1"/>
              <a:t>voluptas</a:t>
            </a:r>
            <a:r>
              <a:rPr lang="it-IT" dirty="0"/>
              <a:t> </a:t>
            </a:r>
            <a:r>
              <a:rPr lang="it-IT" dirty="0" err="1"/>
              <a:t>sit</a:t>
            </a:r>
            <a:r>
              <a:rPr lang="it-IT" dirty="0"/>
              <a:t> </a:t>
            </a:r>
            <a:r>
              <a:rPr lang="it-IT" dirty="0" err="1"/>
              <a:t>aspernatur</a:t>
            </a:r>
            <a:r>
              <a:rPr lang="it-IT" dirty="0"/>
              <a:t> aut </a:t>
            </a:r>
            <a:r>
              <a:rPr lang="it-IT" dirty="0" err="1"/>
              <a:t>odit</a:t>
            </a:r>
            <a:r>
              <a:rPr lang="it-IT" dirty="0"/>
              <a:t> aut </a:t>
            </a:r>
            <a:r>
              <a:rPr lang="it-IT" dirty="0" err="1"/>
              <a:t>fugit</a:t>
            </a:r>
            <a:r>
              <a:rPr lang="it-IT" dirty="0"/>
              <a:t>, sed quia </a:t>
            </a:r>
            <a:r>
              <a:rPr lang="it-IT" dirty="0" err="1"/>
              <a:t>consequuntur</a:t>
            </a:r>
            <a:r>
              <a:rPr lang="it-IT" dirty="0"/>
              <a:t> magni </a:t>
            </a:r>
            <a:r>
              <a:rPr lang="it-IT" dirty="0" err="1"/>
              <a:t>dolores</a:t>
            </a:r>
            <a:r>
              <a:rPr lang="it-IT" dirty="0"/>
              <a:t> </a:t>
            </a:r>
            <a:r>
              <a:rPr lang="it-IT" dirty="0" err="1"/>
              <a:t>eos</a:t>
            </a:r>
            <a:r>
              <a:rPr lang="it-IT" dirty="0"/>
              <a:t> qui ratione </a:t>
            </a:r>
            <a:r>
              <a:rPr lang="it-IT" dirty="0" err="1"/>
              <a:t>voluptatem</a:t>
            </a:r>
            <a:r>
              <a:rPr lang="it-IT" dirty="0"/>
              <a:t> </a:t>
            </a:r>
            <a:r>
              <a:rPr lang="it-IT" dirty="0" err="1"/>
              <a:t>sequi</a:t>
            </a:r>
            <a:r>
              <a:rPr lang="it-IT" dirty="0"/>
              <a:t> </a:t>
            </a:r>
            <a:r>
              <a:rPr lang="it-IT" dirty="0" err="1"/>
              <a:t>nesciunt</a:t>
            </a:r>
            <a:r>
              <a:rPr lang="it-IT" dirty="0"/>
              <a:t>. </a:t>
            </a:r>
          </a:p>
        </p:txBody>
      </p:sp>
      <p:sp>
        <p:nvSpPr>
          <p:cNvPr id="7" name="Segnaposto contenuto 2">
            <a:extLst>
              <a:ext uri="{FF2B5EF4-FFF2-40B4-BE49-F238E27FC236}">
                <a16:creationId xmlns:a16="http://schemas.microsoft.com/office/drawing/2014/main" id="{5A7B8AF5-8FEA-AC90-78DF-E061B580EC52}"/>
              </a:ext>
            </a:extLst>
          </p:cNvPr>
          <p:cNvSpPr>
            <a:spLocks noGrp="1"/>
          </p:cNvSpPr>
          <p:nvPr>
            <p:ph sz="half" idx="23"/>
          </p:nvPr>
        </p:nvSpPr>
        <p:spPr>
          <a:xfrm>
            <a:off x="3365581" y="3040489"/>
            <a:ext cx="2625724" cy="703261"/>
          </a:xfrm>
          <a:prstGeom prst="rect">
            <a:avLst/>
          </a:prstGeom>
        </p:spPr>
        <p:txBody>
          <a:bodyPr bIns="0"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10" name="Segnaposto immagine 2">
            <a:extLst>
              <a:ext uri="{FF2B5EF4-FFF2-40B4-BE49-F238E27FC236}">
                <a16:creationId xmlns:a16="http://schemas.microsoft.com/office/drawing/2014/main" id="{C292855A-B829-1EDA-7B68-89E3CB6E6069}"/>
              </a:ext>
            </a:extLst>
          </p:cNvPr>
          <p:cNvSpPr>
            <a:spLocks noGrp="1"/>
          </p:cNvSpPr>
          <p:nvPr>
            <p:ph type="pic" idx="24"/>
          </p:nvPr>
        </p:nvSpPr>
        <p:spPr>
          <a:xfrm>
            <a:off x="8998283" y="1191491"/>
            <a:ext cx="2632405"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2" name="Segnaposto piè di pagina 4">
            <a:extLst>
              <a:ext uri="{FF2B5EF4-FFF2-40B4-BE49-F238E27FC236}">
                <a16:creationId xmlns:a16="http://schemas.microsoft.com/office/drawing/2014/main" id="{EFFF289C-B658-4167-382A-C78074522B53}"/>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13" name="Segnaposto numero diapositiva 5">
            <a:extLst>
              <a:ext uri="{FF2B5EF4-FFF2-40B4-BE49-F238E27FC236}">
                <a16:creationId xmlns:a16="http://schemas.microsoft.com/office/drawing/2014/main" id="{1413BC52-B84F-DC07-548F-A9DD7720B4D1}"/>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8" name="Rettangolo 7">
            <a:extLst>
              <a:ext uri="{FF2B5EF4-FFF2-40B4-BE49-F238E27FC236}">
                <a16:creationId xmlns:a16="http://schemas.microsoft.com/office/drawing/2014/main" id="{FC3EC620-2970-D443-77D2-E94387A78F41}"/>
              </a:ext>
            </a:extLst>
          </p:cNvPr>
          <p:cNvSpPr/>
          <p:nvPr userDrawn="1"/>
        </p:nvSpPr>
        <p:spPr>
          <a:xfrm>
            <a:off x="0" y="1471501"/>
            <a:ext cx="819260" cy="190500"/>
          </a:xfrm>
          <a:prstGeom prst="rect">
            <a:avLst/>
          </a:prstGeom>
          <a:solidFill>
            <a:srgbClr val="659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8">
            <a:extLst>
              <a:ext uri="{FF2B5EF4-FFF2-40B4-BE49-F238E27FC236}">
                <a16:creationId xmlns:a16="http://schemas.microsoft.com/office/drawing/2014/main" id="{5AFCF551-32FF-9F6D-5197-590176131720}"/>
              </a:ext>
            </a:extLst>
          </p:cNvPr>
          <p:cNvSpPr/>
          <p:nvPr userDrawn="1"/>
        </p:nvSpPr>
        <p:spPr>
          <a:xfrm>
            <a:off x="11390812" y="2529591"/>
            <a:ext cx="819260" cy="190500"/>
          </a:xfrm>
          <a:prstGeom prst="rect">
            <a:avLst/>
          </a:prstGeom>
          <a:solidFill>
            <a:srgbClr val="659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4" name="Immagine 13">
            <a:extLst>
              <a:ext uri="{FF2B5EF4-FFF2-40B4-BE49-F238E27FC236}">
                <a16:creationId xmlns:a16="http://schemas.microsoft.com/office/drawing/2014/main" id="{B837CA8F-1934-88FB-765E-25255F90205D}"/>
              </a:ext>
            </a:extLst>
          </p:cNvPr>
          <p:cNvPicPr>
            <a:picLocks noChangeAspect="1"/>
          </p:cNvPicPr>
          <p:nvPr userDrawn="1"/>
        </p:nvPicPr>
        <p:blipFill>
          <a:blip r:embed="rId2"/>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523841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_1">
    <p:bg>
      <p:bgPr>
        <a:solidFill>
          <a:srgbClr val="659BE5"/>
        </a:solidFill>
        <a:effectLst/>
      </p:bgPr>
    </p:bg>
    <p:spTree>
      <p:nvGrpSpPr>
        <p:cNvPr id="1" name=""/>
        <p:cNvGrpSpPr/>
        <p:nvPr/>
      </p:nvGrpSpPr>
      <p:grpSpPr>
        <a:xfrm>
          <a:off x="0" y="0"/>
          <a:ext cx="0" cy="0"/>
          <a:chOff x="0" y="0"/>
          <a:chExt cx="0" cy="0"/>
        </a:xfrm>
      </p:grpSpPr>
      <p:pic>
        <p:nvPicPr>
          <p:cNvPr id="7" name="Immagine 6" descr="Immagine che contiene Elementi grafici, schermata, grafica, design&#10;&#10;Descrizione generata automaticamente">
            <a:extLst>
              <a:ext uri="{FF2B5EF4-FFF2-40B4-BE49-F238E27FC236}">
                <a16:creationId xmlns:a16="http://schemas.microsoft.com/office/drawing/2014/main" id="{327B97ED-8A40-552B-00BA-05000F90A863}"/>
              </a:ext>
            </a:extLst>
          </p:cNvPr>
          <p:cNvPicPr>
            <a:picLocks noChangeAspect="1"/>
          </p:cNvPicPr>
          <p:nvPr userDrawn="1"/>
        </p:nvPicPr>
        <p:blipFill rotWithShape="1">
          <a:blip r:embed="rId2"/>
          <a:srcRect l="9974" t="11259" r="9206" b="6992"/>
          <a:stretch/>
        </p:blipFill>
        <p:spPr>
          <a:xfrm>
            <a:off x="2208213" y="400049"/>
            <a:ext cx="8669337" cy="5956301"/>
          </a:xfrm>
          <a:prstGeom prst="rect">
            <a:avLst/>
          </a:prstGeom>
        </p:spPr>
      </p:pic>
      <p:sp>
        <p:nvSpPr>
          <p:cNvPr id="3" name="Segnaposto contenuto 2">
            <a:extLst>
              <a:ext uri="{FF2B5EF4-FFF2-40B4-BE49-F238E27FC236}">
                <a16:creationId xmlns:a16="http://schemas.microsoft.com/office/drawing/2014/main" id="{CC2F4083-83C5-1C73-4997-81B19EC0DA9D}"/>
              </a:ext>
            </a:extLst>
          </p:cNvPr>
          <p:cNvSpPr>
            <a:spLocks noGrp="1"/>
          </p:cNvSpPr>
          <p:nvPr>
            <p:ph idx="1" hasCustomPrompt="1"/>
          </p:nvPr>
        </p:nvSpPr>
        <p:spPr>
          <a:xfrm>
            <a:off x="3967580" y="1201153"/>
            <a:ext cx="5776495" cy="4126497"/>
          </a:xfrm>
          <a:prstGeom prst="rect">
            <a:avLst/>
          </a:prstGeom>
        </p:spPr>
        <p:txBody>
          <a:bodyPr/>
          <a:lstStyle>
            <a:lvl1pPr marL="0" indent="0">
              <a:lnSpc>
                <a:spcPct val="100000"/>
              </a:lnSpc>
              <a:spcBef>
                <a:spcPts val="0"/>
              </a:spcBef>
              <a:spcAft>
                <a:spcPts val="1200"/>
              </a:spcAft>
              <a:buNone/>
              <a:defRPr sz="2600" b="0" i="0">
                <a:latin typeface="Didot" panose="02000503000000020003" pitchFamily="2" charset="-79"/>
                <a:cs typeface="Didot" panose="02000503000000020003" pitchFamily="2" charset="-79"/>
              </a:defRPr>
            </a:lvl1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a:t>
            </a:r>
          </a:p>
        </p:txBody>
      </p:sp>
      <p:sp>
        <p:nvSpPr>
          <p:cNvPr id="4" name="Segnaposto piè di pagina 4">
            <a:extLst>
              <a:ext uri="{FF2B5EF4-FFF2-40B4-BE49-F238E27FC236}">
                <a16:creationId xmlns:a16="http://schemas.microsoft.com/office/drawing/2014/main" id="{0D8E3FDA-1726-AE0D-A9A0-E924C087777E}"/>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5" name="Segnaposto numero diapositiva 5">
            <a:extLst>
              <a:ext uri="{FF2B5EF4-FFF2-40B4-BE49-F238E27FC236}">
                <a16:creationId xmlns:a16="http://schemas.microsoft.com/office/drawing/2014/main" id="{6A4AFFDF-8E3F-64F0-AD5A-5554BBC329F9}"/>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8" name="Immagine 7">
            <a:extLst>
              <a:ext uri="{FF2B5EF4-FFF2-40B4-BE49-F238E27FC236}">
                <a16:creationId xmlns:a16="http://schemas.microsoft.com/office/drawing/2014/main" id="{DF9E5767-A180-E379-EA58-239C454C83F4}"/>
              </a:ext>
            </a:extLst>
          </p:cNvPr>
          <p:cNvPicPr>
            <a:picLocks noChangeAspect="1"/>
          </p:cNvPicPr>
          <p:nvPr userDrawn="1"/>
        </p:nvPicPr>
        <p:blipFill>
          <a:blip r:embed="rId3"/>
          <a:stretch>
            <a:fillRect/>
          </a:stretch>
        </p:blipFill>
        <p:spPr>
          <a:xfrm>
            <a:off x="520700" y="585158"/>
            <a:ext cx="1428283" cy="365125"/>
          </a:xfrm>
          <a:prstGeom prst="rect">
            <a:avLst/>
          </a:prstGeom>
        </p:spPr>
      </p:pic>
      <p:sp>
        <p:nvSpPr>
          <p:cNvPr id="11" name="Segnaposto testo 10">
            <a:extLst>
              <a:ext uri="{FF2B5EF4-FFF2-40B4-BE49-F238E27FC236}">
                <a16:creationId xmlns:a16="http://schemas.microsoft.com/office/drawing/2014/main" id="{2C8F4686-D85A-3915-0290-69DAD90D333A}"/>
              </a:ext>
            </a:extLst>
          </p:cNvPr>
          <p:cNvSpPr>
            <a:spLocks noGrp="1"/>
          </p:cNvSpPr>
          <p:nvPr>
            <p:ph type="body" sz="quarter" idx="10" hasCustomPrompt="1"/>
          </p:nvPr>
        </p:nvSpPr>
        <p:spPr>
          <a:xfrm>
            <a:off x="4289425" y="5805488"/>
            <a:ext cx="3568700" cy="471487"/>
          </a:xfrm>
          <a:prstGeom prst="rect">
            <a:avLst/>
          </a:prstGeom>
        </p:spPr>
        <p:txBody>
          <a:bodyPr/>
          <a:lstStyle>
            <a:lvl1pPr marL="0" indent="0">
              <a:buNone/>
              <a:defRPr sz="1800" b="0" i="0">
                <a:solidFill>
                  <a:srgbClr val="AB002A"/>
                </a:solidFill>
                <a:latin typeface="Fira Sans Light" panose="020B0403050000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it-IT" dirty="0"/>
              <a:t>Autore della citazione</a:t>
            </a:r>
          </a:p>
        </p:txBody>
      </p:sp>
    </p:spTree>
    <p:extLst>
      <p:ext uri="{BB962C8B-B14F-4D97-AF65-F5344CB8AC3E}">
        <p14:creationId xmlns:p14="http://schemas.microsoft.com/office/powerpoint/2010/main" val="86271117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_2">
    <p:bg>
      <p:bgPr>
        <a:solidFill>
          <a:srgbClr val="659BE5"/>
        </a:solidFill>
        <a:effectLst/>
      </p:bgPr>
    </p:bg>
    <p:spTree>
      <p:nvGrpSpPr>
        <p:cNvPr id="1" name=""/>
        <p:cNvGrpSpPr/>
        <p:nvPr/>
      </p:nvGrpSpPr>
      <p:grpSpPr>
        <a:xfrm>
          <a:off x="0" y="0"/>
          <a:ext cx="0" cy="0"/>
          <a:chOff x="0" y="0"/>
          <a:chExt cx="0" cy="0"/>
        </a:xfrm>
      </p:grpSpPr>
      <p:pic>
        <p:nvPicPr>
          <p:cNvPr id="6" name="Immagine 5" descr="Immagine che contiene schermata, testo, design&#10;&#10;Descrizione generata automaticamente">
            <a:extLst>
              <a:ext uri="{FF2B5EF4-FFF2-40B4-BE49-F238E27FC236}">
                <a16:creationId xmlns:a16="http://schemas.microsoft.com/office/drawing/2014/main" id="{9036F633-55AC-F886-7AD2-71FEF9672D99}"/>
              </a:ext>
            </a:extLst>
          </p:cNvPr>
          <p:cNvPicPr>
            <a:picLocks noChangeAspect="1"/>
          </p:cNvPicPr>
          <p:nvPr userDrawn="1"/>
        </p:nvPicPr>
        <p:blipFill>
          <a:blip r:embed="rId2"/>
          <a:stretch>
            <a:fillRect/>
          </a:stretch>
        </p:blipFill>
        <p:spPr>
          <a:xfrm>
            <a:off x="761410" y="767720"/>
            <a:ext cx="12188833" cy="5561642"/>
          </a:xfrm>
          <a:prstGeom prst="rect">
            <a:avLst/>
          </a:prstGeom>
        </p:spPr>
      </p:pic>
      <p:sp>
        <p:nvSpPr>
          <p:cNvPr id="3" name="Segnaposto contenuto 2">
            <a:extLst>
              <a:ext uri="{FF2B5EF4-FFF2-40B4-BE49-F238E27FC236}">
                <a16:creationId xmlns:a16="http://schemas.microsoft.com/office/drawing/2014/main" id="{CC2F4083-83C5-1C73-4997-81B19EC0DA9D}"/>
              </a:ext>
            </a:extLst>
          </p:cNvPr>
          <p:cNvSpPr>
            <a:spLocks noGrp="1"/>
          </p:cNvSpPr>
          <p:nvPr>
            <p:ph idx="1" hasCustomPrompt="1"/>
          </p:nvPr>
        </p:nvSpPr>
        <p:spPr>
          <a:xfrm>
            <a:off x="3349626" y="1593273"/>
            <a:ext cx="7334250" cy="3734377"/>
          </a:xfrm>
          <a:prstGeom prst="rect">
            <a:avLst/>
          </a:prstGeom>
        </p:spPr>
        <p:txBody>
          <a:bodyPr/>
          <a:lstStyle>
            <a:lvl1pPr marL="0" indent="0">
              <a:lnSpc>
                <a:spcPct val="100000"/>
              </a:lnSpc>
              <a:spcBef>
                <a:spcPts val="0"/>
              </a:spcBef>
              <a:spcAft>
                <a:spcPts val="1200"/>
              </a:spcAft>
              <a:buNone/>
              <a:defRPr sz="2600" b="0" i="0">
                <a:latin typeface="Didot" panose="02000503000000020003" pitchFamily="2" charset="-79"/>
                <a:cs typeface="Didot" panose="02000503000000020003" pitchFamily="2" charset="-79"/>
              </a:defRPr>
            </a:lvl1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a:t>
            </a:r>
          </a:p>
        </p:txBody>
      </p:sp>
      <p:sp>
        <p:nvSpPr>
          <p:cNvPr id="4" name="Segnaposto piè di pagina 4">
            <a:extLst>
              <a:ext uri="{FF2B5EF4-FFF2-40B4-BE49-F238E27FC236}">
                <a16:creationId xmlns:a16="http://schemas.microsoft.com/office/drawing/2014/main" id="{0D8E3FDA-1726-AE0D-A9A0-E924C087777E}"/>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5" name="Segnaposto numero diapositiva 5">
            <a:extLst>
              <a:ext uri="{FF2B5EF4-FFF2-40B4-BE49-F238E27FC236}">
                <a16:creationId xmlns:a16="http://schemas.microsoft.com/office/drawing/2014/main" id="{6A4AFFDF-8E3F-64F0-AD5A-5554BBC329F9}"/>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8" name="Immagine 7">
            <a:extLst>
              <a:ext uri="{FF2B5EF4-FFF2-40B4-BE49-F238E27FC236}">
                <a16:creationId xmlns:a16="http://schemas.microsoft.com/office/drawing/2014/main" id="{DF9E5767-A180-E379-EA58-239C454C83F4}"/>
              </a:ext>
            </a:extLst>
          </p:cNvPr>
          <p:cNvPicPr>
            <a:picLocks noChangeAspect="1"/>
          </p:cNvPicPr>
          <p:nvPr userDrawn="1"/>
        </p:nvPicPr>
        <p:blipFill>
          <a:blip r:embed="rId3"/>
          <a:stretch>
            <a:fillRect/>
          </a:stretch>
        </p:blipFill>
        <p:spPr>
          <a:xfrm>
            <a:off x="520700" y="585158"/>
            <a:ext cx="1428283" cy="365125"/>
          </a:xfrm>
          <a:prstGeom prst="rect">
            <a:avLst/>
          </a:prstGeom>
        </p:spPr>
      </p:pic>
      <p:sp>
        <p:nvSpPr>
          <p:cNvPr id="9" name="Segnaposto testo 10">
            <a:extLst>
              <a:ext uri="{FF2B5EF4-FFF2-40B4-BE49-F238E27FC236}">
                <a16:creationId xmlns:a16="http://schemas.microsoft.com/office/drawing/2014/main" id="{856D6166-9BA4-5475-014F-E7EF1A5B6DE7}"/>
              </a:ext>
            </a:extLst>
          </p:cNvPr>
          <p:cNvSpPr>
            <a:spLocks noGrp="1"/>
          </p:cNvSpPr>
          <p:nvPr>
            <p:ph type="body" sz="quarter" idx="10" hasCustomPrompt="1"/>
          </p:nvPr>
        </p:nvSpPr>
        <p:spPr>
          <a:xfrm>
            <a:off x="6172200" y="5805488"/>
            <a:ext cx="3568700" cy="471487"/>
          </a:xfrm>
          <a:prstGeom prst="rect">
            <a:avLst/>
          </a:prstGeom>
        </p:spPr>
        <p:txBody>
          <a:bodyPr/>
          <a:lstStyle>
            <a:lvl1pPr marL="0" indent="0">
              <a:buNone/>
              <a:defRPr sz="1800" b="0" i="0">
                <a:solidFill>
                  <a:srgbClr val="AB002A"/>
                </a:solidFill>
                <a:latin typeface="Fira Sans Light" panose="020B0403050000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it-IT" dirty="0"/>
              <a:t>Autore della citazione</a:t>
            </a:r>
          </a:p>
        </p:txBody>
      </p:sp>
    </p:spTree>
    <p:extLst>
      <p:ext uri="{BB962C8B-B14F-4D97-AF65-F5344CB8AC3E}">
        <p14:creationId xmlns:p14="http://schemas.microsoft.com/office/powerpoint/2010/main" val="329662765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_verde">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FA761B5-766B-A850-B2F5-7B4BD13FE5DA}"/>
              </a:ext>
            </a:extLst>
          </p:cNvPr>
          <p:cNvPicPr>
            <a:picLocks noChangeAspect="1"/>
          </p:cNvPicPr>
          <p:nvPr userDrawn="1"/>
        </p:nvPicPr>
        <p:blipFill>
          <a:blip r:embed="rId2"/>
          <a:srcRect/>
          <a:stretch/>
        </p:blipFill>
        <p:spPr>
          <a:xfrm>
            <a:off x="-25400" y="0"/>
            <a:ext cx="5080000" cy="6858000"/>
          </a:xfrm>
          <a:prstGeom prst="rect">
            <a:avLst/>
          </a:prstGeom>
        </p:spPr>
      </p:pic>
      <p:sp>
        <p:nvSpPr>
          <p:cNvPr id="7" name="Segnaposto titolo 3">
            <a:extLst>
              <a:ext uri="{FF2B5EF4-FFF2-40B4-BE49-F238E27FC236}">
                <a16:creationId xmlns:a16="http://schemas.microsoft.com/office/drawing/2014/main" id="{8668753B-8A19-2D69-7E4C-8A67889A610F}"/>
              </a:ext>
            </a:extLst>
          </p:cNvPr>
          <p:cNvSpPr>
            <a:spLocks noGrp="1"/>
          </p:cNvSpPr>
          <p:nvPr>
            <p:ph type="title" hasCustomPrompt="1"/>
          </p:nvPr>
        </p:nvSpPr>
        <p:spPr>
          <a:xfrm>
            <a:off x="6167437" y="1320800"/>
            <a:ext cx="5456237" cy="2679700"/>
          </a:xfrm>
          <a:prstGeom prst="rect">
            <a:avLst/>
          </a:prstGeom>
        </p:spPr>
        <p:txBody>
          <a:bodyPr vert="horz" lIns="91440" tIns="45720" rIns="91440" bIns="45720" rtlCol="0" anchor="b" anchorCtr="0">
            <a:normAutofit/>
          </a:bodyPr>
          <a:lstStyle>
            <a:lvl1pPr>
              <a:defRPr sz="5500" b="0" i="0">
                <a:solidFill>
                  <a:schemeClr val="tx1"/>
                </a:solidFill>
                <a:latin typeface="Didot" panose="02000503000000020003" pitchFamily="2" charset="-79"/>
                <a:cs typeface="Didot" panose="02000503000000020003" pitchFamily="2" charset="-79"/>
              </a:defRPr>
            </a:lvl1pPr>
          </a:lstStyle>
          <a:p>
            <a:r>
              <a:rPr lang="it-IT" dirty="0"/>
              <a:t>Titolo della presentazione</a:t>
            </a:r>
          </a:p>
        </p:txBody>
      </p:sp>
      <p:sp>
        <p:nvSpPr>
          <p:cNvPr id="10" name="Segnaposto testo 9">
            <a:extLst>
              <a:ext uri="{FF2B5EF4-FFF2-40B4-BE49-F238E27FC236}">
                <a16:creationId xmlns:a16="http://schemas.microsoft.com/office/drawing/2014/main" id="{EBEE2010-7C34-8F10-F213-907C94CF02FF}"/>
              </a:ext>
            </a:extLst>
          </p:cNvPr>
          <p:cNvSpPr>
            <a:spLocks noGrp="1"/>
          </p:cNvSpPr>
          <p:nvPr>
            <p:ph type="body" sz="quarter" idx="13" hasCustomPrompt="1"/>
          </p:nvPr>
        </p:nvSpPr>
        <p:spPr>
          <a:xfrm>
            <a:off x="6167438" y="5290683"/>
            <a:ext cx="4516439" cy="986292"/>
          </a:xfrm>
          <a:prstGeom prst="rect">
            <a:avLst/>
          </a:prstGeom>
        </p:spPr>
        <p:txBody>
          <a:bodyPr/>
          <a:lstStyle>
            <a:lvl1pPr marL="0" indent="0">
              <a:lnSpc>
                <a:spcPct val="100000"/>
              </a:lnSpc>
              <a:spcBef>
                <a:spcPts val="0"/>
              </a:spcBef>
              <a:spcAft>
                <a:spcPts val="600"/>
              </a:spcAft>
              <a:buNone/>
              <a:defRPr sz="2500" b="0" i="0">
                <a:solidFill>
                  <a:schemeClr val="tx1"/>
                </a:solidFill>
                <a:latin typeface="Fira Sans Light" panose="020B0403050000020004" pitchFamily="34" charset="0"/>
              </a:defRPr>
            </a:lvl1pPr>
          </a:lstStyle>
          <a:p>
            <a:pPr lvl="0"/>
            <a:r>
              <a:rPr lang="it-IT" dirty="0"/>
              <a:t>Sottotitolo della Presentazione</a:t>
            </a:r>
          </a:p>
        </p:txBody>
      </p:sp>
      <p:sp>
        <p:nvSpPr>
          <p:cNvPr id="5" name="Rettangolo 4">
            <a:extLst>
              <a:ext uri="{FF2B5EF4-FFF2-40B4-BE49-F238E27FC236}">
                <a16:creationId xmlns:a16="http://schemas.microsoft.com/office/drawing/2014/main" id="{4F55FBB4-FE4C-15CE-74A7-8D612D68350E}"/>
              </a:ext>
            </a:extLst>
          </p:cNvPr>
          <p:cNvSpPr/>
          <p:nvPr userDrawn="1"/>
        </p:nvSpPr>
        <p:spPr>
          <a:xfrm>
            <a:off x="4457700" y="4467791"/>
            <a:ext cx="3400425" cy="190500"/>
          </a:xfrm>
          <a:prstGeom prst="rect">
            <a:avLst/>
          </a:prstGeom>
          <a:solidFill>
            <a:srgbClr val="9C1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 name="Immagine 1">
            <a:extLst>
              <a:ext uri="{FF2B5EF4-FFF2-40B4-BE49-F238E27FC236}">
                <a16:creationId xmlns:a16="http://schemas.microsoft.com/office/drawing/2014/main" id="{9A48E387-7CD2-F809-E09C-A0180EDFCBFD}"/>
              </a:ext>
            </a:extLst>
          </p:cNvPr>
          <p:cNvPicPr>
            <a:picLocks noChangeAspect="1"/>
          </p:cNvPicPr>
          <p:nvPr userDrawn="1"/>
        </p:nvPicPr>
        <p:blipFill>
          <a:blip r:embed="rId3"/>
          <a:stretch>
            <a:fillRect/>
          </a:stretch>
        </p:blipFill>
        <p:spPr>
          <a:xfrm>
            <a:off x="558338" y="585158"/>
            <a:ext cx="1689100" cy="431800"/>
          </a:xfrm>
          <a:prstGeom prst="rect">
            <a:avLst/>
          </a:prstGeom>
        </p:spPr>
      </p:pic>
    </p:spTree>
    <p:extLst>
      <p:ext uri="{BB962C8B-B14F-4D97-AF65-F5344CB8AC3E}">
        <p14:creationId xmlns:p14="http://schemas.microsoft.com/office/powerpoint/2010/main" val="853366773"/>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00ED50-9AB3-C658-83BE-8701362D776C}"/>
              </a:ext>
            </a:extLst>
          </p:cNvPr>
          <p:cNvSpPr>
            <a:spLocks noGrp="1"/>
          </p:cNvSpPr>
          <p:nvPr>
            <p:ph type="ctrTitle" hasCustomPrompt="1"/>
          </p:nvPr>
        </p:nvSpPr>
        <p:spPr>
          <a:xfrm>
            <a:off x="561108" y="1122363"/>
            <a:ext cx="7297017" cy="1068387"/>
          </a:xfrm>
          <a:prstGeom prst="rect">
            <a:avLst/>
          </a:prstGeom>
        </p:spPr>
        <p:txBody>
          <a:bodyPr anchor="b"/>
          <a:lstStyle>
            <a:lvl1pPr algn="l">
              <a:defRPr sz="5000">
                <a:latin typeface="Didot" panose="02000503000000020003" pitchFamily="2" charset="-79"/>
                <a:cs typeface="Didot" panose="02000503000000020003" pitchFamily="2" charset="-79"/>
              </a:defRPr>
            </a:lvl1pPr>
          </a:lstStyle>
          <a:p>
            <a:r>
              <a:rPr lang="it-IT" dirty="0"/>
              <a:t>Slide con Molto Testo</a:t>
            </a:r>
          </a:p>
        </p:txBody>
      </p:sp>
      <p:sp>
        <p:nvSpPr>
          <p:cNvPr id="3" name="Sottotitolo 2">
            <a:extLst>
              <a:ext uri="{FF2B5EF4-FFF2-40B4-BE49-F238E27FC236}">
                <a16:creationId xmlns:a16="http://schemas.microsoft.com/office/drawing/2014/main" id="{D9BED4EC-1304-FF1D-4BF9-C3D28ACC6CD7}"/>
              </a:ext>
            </a:extLst>
          </p:cNvPr>
          <p:cNvSpPr>
            <a:spLocks noGrp="1"/>
          </p:cNvSpPr>
          <p:nvPr>
            <p:ph type="subTitle" idx="1" hasCustomPrompt="1"/>
          </p:nvPr>
        </p:nvSpPr>
        <p:spPr>
          <a:xfrm>
            <a:off x="520700" y="2457450"/>
            <a:ext cx="11082481" cy="3819525"/>
          </a:xfrm>
          <a:prstGeom prst="rect">
            <a:avLst/>
          </a:prstGeom>
        </p:spPr>
        <p:txBody>
          <a:bodyPr numCol="3" spcCol="144000"/>
          <a:lstStyle>
            <a:lvl1pPr marL="0" indent="0" algn="l">
              <a:lnSpc>
                <a:spcPct val="100000"/>
              </a:lnSpc>
              <a:spcBef>
                <a:spcPts val="0"/>
              </a:spcBef>
              <a:spcAft>
                <a:spcPts val="600"/>
              </a:spcAft>
              <a:buNone/>
              <a:defRPr sz="1200" b="0" i="0">
                <a:latin typeface="Fira Sans Light" panose="020B04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p>
          <a:p>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p>
          <a:p>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p>
        </p:txBody>
      </p:sp>
      <p:sp>
        <p:nvSpPr>
          <p:cNvPr id="4" name="Segnaposto piè di pagina 4">
            <a:extLst>
              <a:ext uri="{FF2B5EF4-FFF2-40B4-BE49-F238E27FC236}">
                <a16:creationId xmlns:a16="http://schemas.microsoft.com/office/drawing/2014/main" id="{ECFC63AF-41D5-D008-A9CA-130696F5B6F7}"/>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7" name="Segnaposto numero diapositiva 5">
            <a:extLst>
              <a:ext uri="{FF2B5EF4-FFF2-40B4-BE49-F238E27FC236}">
                <a16:creationId xmlns:a16="http://schemas.microsoft.com/office/drawing/2014/main" id="{9A3E7D19-7000-12F1-BE42-BCD7E7DF134B}"/>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18334743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00ED50-9AB3-C658-83BE-8701362D776C}"/>
              </a:ext>
            </a:extLst>
          </p:cNvPr>
          <p:cNvSpPr>
            <a:spLocks noGrp="1"/>
          </p:cNvSpPr>
          <p:nvPr>
            <p:ph type="ctrTitle" hasCustomPrompt="1"/>
          </p:nvPr>
        </p:nvSpPr>
        <p:spPr>
          <a:xfrm>
            <a:off x="3368676" y="628650"/>
            <a:ext cx="7297017" cy="1068387"/>
          </a:xfrm>
          <a:prstGeom prst="rect">
            <a:avLst/>
          </a:prstGeom>
        </p:spPr>
        <p:txBody>
          <a:bodyPr anchor="b"/>
          <a:lstStyle>
            <a:lvl1pPr algn="l">
              <a:defRPr sz="5000">
                <a:latin typeface="Didot" panose="02000503000000020003" pitchFamily="2" charset="-79"/>
                <a:cs typeface="Didot" panose="02000503000000020003" pitchFamily="2" charset="-79"/>
              </a:defRPr>
            </a:lvl1pPr>
          </a:lstStyle>
          <a:p>
            <a:r>
              <a:rPr lang="it-IT" dirty="0"/>
              <a:t>Life Science</a:t>
            </a:r>
          </a:p>
        </p:txBody>
      </p:sp>
      <p:sp>
        <p:nvSpPr>
          <p:cNvPr id="3" name="Sottotitolo 2">
            <a:extLst>
              <a:ext uri="{FF2B5EF4-FFF2-40B4-BE49-F238E27FC236}">
                <a16:creationId xmlns:a16="http://schemas.microsoft.com/office/drawing/2014/main" id="{D9BED4EC-1304-FF1D-4BF9-C3D28ACC6CD7}"/>
              </a:ext>
            </a:extLst>
          </p:cNvPr>
          <p:cNvSpPr>
            <a:spLocks noGrp="1"/>
          </p:cNvSpPr>
          <p:nvPr>
            <p:ph type="subTitle" idx="1" hasCustomPrompt="1"/>
          </p:nvPr>
        </p:nvSpPr>
        <p:spPr>
          <a:xfrm>
            <a:off x="3368676" y="1963737"/>
            <a:ext cx="8253556" cy="4313238"/>
          </a:xfrm>
          <a:prstGeom prst="rect">
            <a:avLst/>
          </a:prstGeom>
        </p:spPr>
        <p:txBody>
          <a:bodyPr numCol="3" spcCol="216000"/>
          <a:lstStyle>
            <a:lvl1pPr marL="0" indent="0" algn="l">
              <a:lnSpc>
                <a:spcPct val="100000"/>
              </a:lnSpc>
              <a:spcBef>
                <a:spcPts val="0"/>
              </a:spcBef>
              <a:spcAft>
                <a:spcPts val="600"/>
              </a:spcAft>
              <a:buNone/>
              <a:defRPr sz="1200" b="0" i="0">
                <a:latin typeface="Fira Sans Light" panose="020B04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p>
          <a:p>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p>
          <a:p>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p>
        </p:txBody>
      </p:sp>
      <p:sp>
        <p:nvSpPr>
          <p:cNvPr id="4" name="Segnaposto piè di pagina 4">
            <a:extLst>
              <a:ext uri="{FF2B5EF4-FFF2-40B4-BE49-F238E27FC236}">
                <a16:creationId xmlns:a16="http://schemas.microsoft.com/office/drawing/2014/main" id="{ECFC63AF-41D5-D008-A9CA-130696F5B6F7}"/>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7" name="Segnaposto numero diapositiva 5">
            <a:extLst>
              <a:ext uri="{FF2B5EF4-FFF2-40B4-BE49-F238E27FC236}">
                <a16:creationId xmlns:a16="http://schemas.microsoft.com/office/drawing/2014/main" id="{9A3E7D19-7000-12F1-BE42-BCD7E7DF134B}"/>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6" name="Immagine 5" descr="Immagine che contiene dito, persona, unghia/chiodo, mano&#10;&#10;Descrizione generata automaticamente">
            <a:extLst>
              <a:ext uri="{FF2B5EF4-FFF2-40B4-BE49-F238E27FC236}">
                <a16:creationId xmlns:a16="http://schemas.microsoft.com/office/drawing/2014/main" id="{A75358AD-B738-2A82-3ABE-98FC8CE502CD}"/>
              </a:ext>
            </a:extLst>
          </p:cNvPr>
          <p:cNvPicPr>
            <a:picLocks noChangeAspect="1"/>
          </p:cNvPicPr>
          <p:nvPr userDrawn="1"/>
        </p:nvPicPr>
        <p:blipFill>
          <a:blip r:embed="rId2"/>
          <a:stretch>
            <a:fillRect/>
          </a:stretch>
        </p:blipFill>
        <p:spPr>
          <a:xfrm>
            <a:off x="0" y="728478"/>
            <a:ext cx="2231938" cy="5401044"/>
          </a:xfrm>
          <a:prstGeom prst="rect">
            <a:avLst/>
          </a:prstGeom>
        </p:spPr>
      </p:pic>
    </p:spTree>
    <p:extLst>
      <p:ext uri="{BB962C8B-B14F-4D97-AF65-F5344CB8AC3E}">
        <p14:creationId xmlns:p14="http://schemas.microsoft.com/office/powerpoint/2010/main" val="345934813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con Grafico 1">
    <p:spTree>
      <p:nvGrpSpPr>
        <p:cNvPr id="1" name=""/>
        <p:cNvGrpSpPr/>
        <p:nvPr/>
      </p:nvGrpSpPr>
      <p:grpSpPr>
        <a:xfrm>
          <a:off x="0" y="0"/>
          <a:ext cx="0" cy="0"/>
          <a:chOff x="0" y="0"/>
          <a:chExt cx="0" cy="0"/>
        </a:xfrm>
      </p:grpSpPr>
      <p:sp>
        <p:nvSpPr>
          <p:cNvPr id="9" name="Segnaposto grafico 8">
            <a:extLst>
              <a:ext uri="{FF2B5EF4-FFF2-40B4-BE49-F238E27FC236}">
                <a16:creationId xmlns:a16="http://schemas.microsoft.com/office/drawing/2014/main" id="{354FEECC-03B3-213A-4FFB-0AA859D65EC6}"/>
              </a:ext>
            </a:extLst>
          </p:cNvPr>
          <p:cNvSpPr>
            <a:spLocks noGrp="1"/>
          </p:cNvSpPr>
          <p:nvPr>
            <p:ph type="chart" sz="quarter" idx="10"/>
          </p:nvPr>
        </p:nvSpPr>
        <p:spPr>
          <a:xfrm>
            <a:off x="3543300" y="2147888"/>
            <a:ext cx="8059738" cy="4129087"/>
          </a:xfrm>
          <a:prstGeom prst="rect">
            <a:avLst/>
          </a:prstGeom>
        </p:spPr>
        <p:txBody>
          <a:bodyPr/>
          <a:lstStyle/>
          <a:p>
            <a:endParaRPr lang="it-IT"/>
          </a:p>
        </p:txBody>
      </p:sp>
      <p:sp>
        <p:nvSpPr>
          <p:cNvPr id="2" name="Titolo 1">
            <a:extLst>
              <a:ext uri="{FF2B5EF4-FFF2-40B4-BE49-F238E27FC236}">
                <a16:creationId xmlns:a16="http://schemas.microsoft.com/office/drawing/2014/main" id="{4DD445DF-9946-2F7C-8145-64A9D1210AD9}"/>
              </a:ext>
            </a:extLst>
          </p:cNvPr>
          <p:cNvSpPr>
            <a:spLocks noGrp="1"/>
          </p:cNvSpPr>
          <p:nvPr>
            <p:ph type="title" hasCustomPrompt="1"/>
          </p:nvPr>
        </p:nvSpPr>
        <p:spPr>
          <a:xfrm>
            <a:off x="529024" y="1371828"/>
            <a:ext cx="4508197" cy="776788"/>
          </a:xfrm>
          <a:prstGeom prst="rect">
            <a:avLst/>
          </a:prstGeom>
        </p:spPr>
        <p:txBody>
          <a:bodyPr anchor="b"/>
          <a:lstStyle>
            <a:lvl1pPr>
              <a:defRPr sz="4000">
                <a:latin typeface="Didot" panose="02000503000000020003" pitchFamily="2" charset="-79"/>
                <a:cs typeface="Didot" panose="02000503000000020003" pitchFamily="2" charset="-79"/>
              </a:defRPr>
            </a:lvl1pPr>
          </a:lstStyle>
          <a:p>
            <a:r>
              <a:rPr lang="it-IT" dirty="0"/>
              <a:t>Titolo del Grafico</a:t>
            </a:r>
          </a:p>
        </p:txBody>
      </p:sp>
      <p:sp>
        <p:nvSpPr>
          <p:cNvPr id="3" name="Segnaposto testo 2">
            <a:extLst>
              <a:ext uri="{FF2B5EF4-FFF2-40B4-BE49-F238E27FC236}">
                <a16:creationId xmlns:a16="http://schemas.microsoft.com/office/drawing/2014/main" id="{0FFD4A8E-0CA0-0E40-5DBE-F516C0CA6BF1}"/>
              </a:ext>
            </a:extLst>
          </p:cNvPr>
          <p:cNvSpPr>
            <a:spLocks noGrp="1"/>
          </p:cNvSpPr>
          <p:nvPr>
            <p:ph type="body" idx="1" hasCustomPrompt="1"/>
          </p:nvPr>
        </p:nvSpPr>
        <p:spPr>
          <a:xfrm>
            <a:off x="533764" y="2502568"/>
            <a:ext cx="2578040" cy="3853781"/>
          </a:xfrm>
          <a:prstGeom prst="rect">
            <a:avLst/>
          </a:prstGeom>
        </p:spPr>
        <p:txBody>
          <a:bodyPr numCol="1" spcCol="144000"/>
          <a:lstStyle>
            <a:lvl1pPr marL="0" indent="0">
              <a:buNone/>
              <a:defRPr sz="1400" b="0" i="0">
                <a:solidFill>
                  <a:schemeClr val="tx1">
                    <a:tint val="75000"/>
                  </a:schemeClr>
                </a:solidFill>
                <a:latin typeface="Fira Sans Light" panose="020B04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p:txBody>
      </p:sp>
      <p:sp>
        <p:nvSpPr>
          <p:cNvPr id="5" name="Segnaposto piè di pagina 4">
            <a:extLst>
              <a:ext uri="{FF2B5EF4-FFF2-40B4-BE49-F238E27FC236}">
                <a16:creationId xmlns:a16="http://schemas.microsoft.com/office/drawing/2014/main" id="{A2CD13FF-E292-6A5B-E01A-C3576B32B7B9}"/>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6" name="Segnaposto numero diapositiva 5">
            <a:extLst>
              <a:ext uri="{FF2B5EF4-FFF2-40B4-BE49-F238E27FC236}">
                <a16:creationId xmlns:a16="http://schemas.microsoft.com/office/drawing/2014/main" id="{2644FED3-1CC1-FD67-43DC-D5498E19C9BE}"/>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3002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lide con Grafic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445DF-9946-2F7C-8145-64A9D1210AD9}"/>
              </a:ext>
            </a:extLst>
          </p:cNvPr>
          <p:cNvSpPr>
            <a:spLocks noGrp="1"/>
          </p:cNvSpPr>
          <p:nvPr>
            <p:ph type="title" hasCustomPrompt="1"/>
          </p:nvPr>
        </p:nvSpPr>
        <p:spPr>
          <a:xfrm>
            <a:off x="529024" y="1371828"/>
            <a:ext cx="4508197" cy="776788"/>
          </a:xfrm>
          <a:prstGeom prst="rect">
            <a:avLst/>
          </a:prstGeom>
        </p:spPr>
        <p:txBody>
          <a:bodyPr anchor="b"/>
          <a:lstStyle>
            <a:lvl1pPr>
              <a:defRPr sz="4000">
                <a:latin typeface="Didot" panose="02000503000000020003" pitchFamily="2" charset="-79"/>
                <a:cs typeface="Didot" panose="02000503000000020003" pitchFamily="2" charset="-79"/>
              </a:defRPr>
            </a:lvl1pPr>
          </a:lstStyle>
          <a:p>
            <a:r>
              <a:rPr lang="it-IT" dirty="0"/>
              <a:t>Titolo del Grafico</a:t>
            </a:r>
          </a:p>
        </p:txBody>
      </p:sp>
      <p:sp>
        <p:nvSpPr>
          <p:cNvPr id="3" name="Segnaposto testo 2">
            <a:extLst>
              <a:ext uri="{FF2B5EF4-FFF2-40B4-BE49-F238E27FC236}">
                <a16:creationId xmlns:a16="http://schemas.microsoft.com/office/drawing/2014/main" id="{0FFD4A8E-0CA0-0E40-5DBE-F516C0CA6BF1}"/>
              </a:ext>
            </a:extLst>
          </p:cNvPr>
          <p:cNvSpPr>
            <a:spLocks noGrp="1"/>
          </p:cNvSpPr>
          <p:nvPr>
            <p:ph type="body" idx="1" hasCustomPrompt="1"/>
          </p:nvPr>
        </p:nvSpPr>
        <p:spPr>
          <a:xfrm>
            <a:off x="533763" y="2502568"/>
            <a:ext cx="5431607" cy="3564403"/>
          </a:xfrm>
          <a:prstGeom prst="rect">
            <a:avLst/>
          </a:prstGeom>
        </p:spPr>
        <p:txBody>
          <a:bodyPr numCol="2" spcCol="144000"/>
          <a:lstStyle>
            <a:lvl1pPr marL="0" indent="0">
              <a:buNone/>
              <a:defRPr sz="1400" b="0" i="0">
                <a:solidFill>
                  <a:schemeClr val="tx1">
                    <a:tint val="75000"/>
                  </a:schemeClr>
                </a:solidFill>
                <a:latin typeface="Fira Sans Light" panose="020B04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lvl="0"/>
            <a:endParaRPr lang="it-IT" dirty="0"/>
          </a:p>
        </p:txBody>
      </p:sp>
      <p:graphicFrame>
        <p:nvGraphicFramePr>
          <p:cNvPr id="4" name="Grafico 3">
            <a:extLst>
              <a:ext uri="{FF2B5EF4-FFF2-40B4-BE49-F238E27FC236}">
                <a16:creationId xmlns:a16="http://schemas.microsoft.com/office/drawing/2014/main" id="{C01A6DD9-D7F5-3A5A-4A69-13724D76E26C}"/>
              </a:ext>
            </a:extLst>
          </p:cNvPr>
          <p:cNvGraphicFramePr/>
          <p:nvPr userDrawn="1">
            <p:extLst>
              <p:ext uri="{D42A27DB-BD31-4B8C-83A1-F6EECF244321}">
                <p14:modId xmlns:p14="http://schemas.microsoft.com/office/powerpoint/2010/main" val="2885444568"/>
              </p:ext>
            </p:extLst>
          </p:nvPr>
        </p:nvGraphicFramePr>
        <p:xfrm>
          <a:off x="6096000" y="2148616"/>
          <a:ext cx="5575737" cy="4078712"/>
        </p:xfrm>
        <a:graphic>
          <a:graphicData uri="http://schemas.openxmlformats.org/drawingml/2006/chart">
            <c:chart xmlns:c="http://schemas.openxmlformats.org/drawingml/2006/chart" xmlns:r="http://schemas.openxmlformats.org/officeDocument/2006/relationships" r:id="rId2"/>
          </a:graphicData>
        </a:graphic>
      </p:graphicFrame>
      <p:sp>
        <p:nvSpPr>
          <p:cNvPr id="5" name="Segnaposto piè di pagina 4">
            <a:extLst>
              <a:ext uri="{FF2B5EF4-FFF2-40B4-BE49-F238E27FC236}">
                <a16:creationId xmlns:a16="http://schemas.microsoft.com/office/drawing/2014/main" id="{279B9031-5A50-F3B3-EF60-05542B5D888A}"/>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6" name="Segnaposto numero diapositiva 5">
            <a:extLst>
              <a:ext uri="{FF2B5EF4-FFF2-40B4-BE49-F238E27FC236}">
                <a16:creationId xmlns:a16="http://schemas.microsoft.com/office/drawing/2014/main" id="{6BB94EA8-A55C-15A0-844E-6E971B62600D}"/>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17815375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con Grafic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445DF-9946-2F7C-8145-64A9D1210AD9}"/>
              </a:ext>
            </a:extLst>
          </p:cNvPr>
          <p:cNvSpPr>
            <a:spLocks noGrp="1"/>
          </p:cNvSpPr>
          <p:nvPr>
            <p:ph type="title" hasCustomPrompt="1"/>
          </p:nvPr>
        </p:nvSpPr>
        <p:spPr>
          <a:xfrm>
            <a:off x="529024" y="1371828"/>
            <a:ext cx="4508197" cy="776788"/>
          </a:xfrm>
          <a:prstGeom prst="rect">
            <a:avLst/>
          </a:prstGeom>
        </p:spPr>
        <p:txBody>
          <a:bodyPr anchor="b"/>
          <a:lstStyle>
            <a:lvl1pPr>
              <a:defRPr sz="4000">
                <a:latin typeface="Didot" panose="02000503000000020003" pitchFamily="2" charset="-79"/>
                <a:cs typeface="Didot" panose="02000503000000020003" pitchFamily="2" charset="-79"/>
              </a:defRPr>
            </a:lvl1pPr>
          </a:lstStyle>
          <a:p>
            <a:r>
              <a:rPr lang="it-IT" dirty="0"/>
              <a:t>Titolo del Grafico</a:t>
            </a:r>
          </a:p>
        </p:txBody>
      </p:sp>
      <p:sp>
        <p:nvSpPr>
          <p:cNvPr id="3" name="Segnaposto testo 2">
            <a:extLst>
              <a:ext uri="{FF2B5EF4-FFF2-40B4-BE49-F238E27FC236}">
                <a16:creationId xmlns:a16="http://schemas.microsoft.com/office/drawing/2014/main" id="{0FFD4A8E-0CA0-0E40-5DBE-F516C0CA6BF1}"/>
              </a:ext>
            </a:extLst>
          </p:cNvPr>
          <p:cNvSpPr>
            <a:spLocks noGrp="1"/>
          </p:cNvSpPr>
          <p:nvPr>
            <p:ph type="body" idx="1" hasCustomPrompt="1"/>
          </p:nvPr>
        </p:nvSpPr>
        <p:spPr>
          <a:xfrm>
            <a:off x="533763" y="2502568"/>
            <a:ext cx="5431607" cy="3564403"/>
          </a:xfrm>
          <a:prstGeom prst="rect">
            <a:avLst/>
          </a:prstGeom>
        </p:spPr>
        <p:txBody>
          <a:bodyPr numCol="2" spcCol="144000"/>
          <a:lstStyle>
            <a:lvl1pPr marL="0" indent="0">
              <a:buNone/>
              <a:defRPr sz="1400" b="0" i="0">
                <a:solidFill>
                  <a:schemeClr val="tx1">
                    <a:tint val="75000"/>
                  </a:schemeClr>
                </a:solidFill>
                <a:latin typeface="Fira Sans Light" panose="020B04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a:p>
            <a:pPr lvl="0"/>
            <a:endParaRPr lang="it-IT" dirty="0"/>
          </a:p>
        </p:txBody>
      </p:sp>
      <p:sp>
        <p:nvSpPr>
          <p:cNvPr id="5" name="Segnaposto piè di pagina 4">
            <a:extLst>
              <a:ext uri="{FF2B5EF4-FFF2-40B4-BE49-F238E27FC236}">
                <a16:creationId xmlns:a16="http://schemas.microsoft.com/office/drawing/2014/main" id="{279B9031-5A50-F3B3-EF60-05542B5D888A}"/>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6" name="Segnaposto numero diapositiva 5">
            <a:extLst>
              <a:ext uri="{FF2B5EF4-FFF2-40B4-BE49-F238E27FC236}">
                <a16:creationId xmlns:a16="http://schemas.microsoft.com/office/drawing/2014/main" id="{6BB94EA8-A55C-15A0-844E-6E971B62600D}"/>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8" name="Segnaposto grafico 7">
            <a:extLst>
              <a:ext uri="{FF2B5EF4-FFF2-40B4-BE49-F238E27FC236}">
                <a16:creationId xmlns:a16="http://schemas.microsoft.com/office/drawing/2014/main" id="{D384D58D-A258-C2FC-5CEB-CCD90BB59F7D}"/>
              </a:ext>
            </a:extLst>
          </p:cNvPr>
          <p:cNvSpPr>
            <a:spLocks noGrp="1"/>
          </p:cNvSpPr>
          <p:nvPr>
            <p:ph type="chart" sz="quarter" idx="10"/>
          </p:nvPr>
        </p:nvSpPr>
        <p:spPr>
          <a:xfrm>
            <a:off x="6172200" y="1371828"/>
            <a:ext cx="5451475" cy="4905147"/>
          </a:xfrm>
          <a:prstGeom prst="rect">
            <a:avLst/>
          </a:prstGeom>
        </p:spPr>
        <p:txBody>
          <a:bodyPr/>
          <a:lstStyle/>
          <a:p>
            <a:endParaRPr lang="it-IT"/>
          </a:p>
        </p:txBody>
      </p:sp>
    </p:spTree>
    <p:extLst>
      <p:ext uri="{BB962C8B-B14F-4D97-AF65-F5344CB8AC3E}">
        <p14:creationId xmlns:p14="http://schemas.microsoft.com/office/powerpoint/2010/main" val="2583662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Bio_bian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549995" y="865187"/>
            <a:ext cx="3545755" cy="1600200"/>
          </a:xfrm>
          <a:prstGeom prst="rect">
            <a:avLst/>
          </a:prstGeom>
        </p:spPr>
        <p:txBody>
          <a:bodyPr anchor="b"/>
          <a:lstStyle>
            <a:lvl1pPr>
              <a:defRPr sz="3500">
                <a:latin typeface="Didot" panose="02000503000000020003" pitchFamily="2" charset="-79"/>
                <a:cs typeface="Didot" panose="02000503000000020003" pitchFamily="2" charset="-79"/>
              </a:defRPr>
            </a:lvl1pPr>
          </a:lstStyle>
          <a:p>
            <a:r>
              <a:rPr lang="it-IT" b="1" dirty="0"/>
              <a:t>Alexia </a:t>
            </a:r>
            <a:br>
              <a:rPr lang="it-IT" b="1" dirty="0"/>
            </a:br>
            <a:r>
              <a:rPr lang="it-IT" b="1" dirty="0"/>
              <a:t>de </a:t>
            </a:r>
            <a:r>
              <a:rPr lang="it-IT" b="1" dirty="0" err="1"/>
              <a:t>Maulde</a:t>
            </a:r>
            <a:endParaRPr lang="it-IT" b="1" dirty="0"/>
          </a:p>
        </p:txBody>
      </p:sp>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5229225" y="603250"/>
            <a:ext cx="6424611" cy="5673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538162" y="2727324"/>
            <a:ext cx="4497387" cy="3549651"/>
          </a:xfrm>
          <a:prstGeom prst="rect">
            <a:avLst/>
          </a:prstGeom>
        </p:spPr>
        <p:txBody>
          <a:bodyPr/>
          <a:lstStyle>
            <a:lvl1pPr marL="0" indent="0">
              <a:buNone/>
              <a:defRPr sz="1600" b="0" i="0">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Alexia de </a:t>
            </a:r>
            <a:r>
              <a:rPr lang="it-IT" dirty="0" err="1"/>
              <a:t>Maulde</a:t>
            </a:r>
            <a:r>
              <a:rPr lang="it-IT" dirty="0"/>
              <a:t> è socia dello studio e lavora presso la sede di Parigi. La pratica di Alexia si focalizza sul contenzioso di proprietà intellettuale, compreso il diritto d'autore, diritto dei marchi, brevetti e modelli. Ha acquisito un'esperienza significativa nella lotta alla contraffazione, pertanto elabora le strategie dei clienti francesi e stranieri dello studio che operano nei settori della cosmetica, della moda, dei beni di lusso e della farmaceutica. Dal 2019, Alexia guida il team anti-contraffazione dello studio. È membro del foro di Parigi dal 2009. </a:t>
            </a:r>
          </a:p>
        </p:txBody>
      </p:sp>
      <p:sp>
        <p:nvSpPr>
          <p:cNvPr id="5" name="Segnaposto piè di pagina 4">
            <a:extLst>
              <a:ext uri="{FF2B5EF4-FFF2-40B4-BE49-F238E27FC236}">
                <a16:creationId xmlns:a16="http://schemas.microsoft.com/office/drawing/2014/main" id="{4F660049-107A-9C19-57A4-FC7A07D51903}"/>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6" name="Segnaposto numero diapositiva 5">
            <a:extLst>
              <a:ext uri="{FF2B5EF4-FFF2-40B4-BE49-F238E27FC236}">
                <a16:creationId xmlns:a16="http://schemas.microsoft.com/office/drawing/2014/main" id="{DD778278-8C2C-179C-0605-CD29F02DAE5F}"/>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99997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Bio_bian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534229" y="1213945"/>
            <a:ext cx="2621721" cy="974999"/>
          </a:xfrm>
          <a:prstGeom prst="rect">
            <a:avLst/>
          </a:prstGeom>
        </p:spPr>
        <p:txBody>
          <a:bodyPr anchor="b"/>
          <a:lstStyle>
            <a:lvl1pPr>
              <a:defRPr sz="3000" b="0">
                <a:latin typeface="Didot" panose="02000503000000020003" pitchFamily="2" charset="-79"/>
                <a:cs typeface="Didot" panose="02000503000000020003" pitchFamily="2" charset="-79"/>
              </a:defRPr>
            </a:lvl1pPr>
          </a:lstStyle>
          <a:p>
            <a:r>
              <a:rPr lang="it-IT" b="1" dirty="0"/>
              <a:t>Alexia </a:t>
            </a:r>
            <a:br>
              <a:rPr lang="it-IT" b="1" dirty="0"/>
            </a:br>
            <a:r>
              <a:rPr lang="it-IT" b="1" dirty="0"/>
              <a:t>de </a:t>
            </a:r>
            <a:r>
              <a:rPr lang="it-IT" b="1" dirty="0" err="1"/>
              <a:t>Maulde</a:t>
            </a:r>
            <a:endParaRPr lang="it-IT" b="1" dirty="0"/>
          </a:p>
        </p:txBody>
      </p:sp>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3356156" y="2343150"/>
            <a:ext cx="2625725" cy="39338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525193" y="2343150"/>
            <a:ext cx="2630757" cy="3933825"/>
          </a:xfrm>
          <a:prstGeom prst="rect">
            <a:avLst/>
          </a:prstGeom>
        </p:spPr>
        <p:txBody>
          <a:bodyPr/>
          <a:lstStyle>
            <a:lvl1pPr marL="0" indent="0">
              <a:lnSpc>
                <a:spcPct val="100000"/>
              </a:lnSpc>
              <a:spcBef>
                <a:spcPts val="0"/>
              </a:spcBef>
              <a:spcAft>
                <a:spcPts val="600"/>
              </a:spcAft>
              <a:buNone/>
              <a:defRPr sz="1300" b="0" i="0">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Alexia de </a:t>
            </a:r>
            <a:r>
              <a:rPr lang="it-IT" dirty="0" err="1"/>
              <a:t>Maulde</a:t>
            </a:r>
            <a:r>
              <a:rPr lang="it-IT" dirty="0"/>
              <a:t> è socia dello studio e lavora presso la sede di Parigi. La pratica di Alexia si focalizza sul contenzioso di proprietà intellettuale, compreso il diritto d'autore, diritto dei marchi, brevetti e modelli. Ha acquisito un'esperienza significativa nella lotta alla contraffazione, pertanto elabora le strategie dei clienti francesi e stranieri dello studio che operano nei settori della cosmetica, della moda, dei beni di lusso e della farmaceutica. Dal 2019, Alexia guida il team anti-contraffazione dello studio. È membro del foro di Parigi dal 2009. </a:t>
            </a:r>
          </a:p>
        </p:txBody>
      </p:sp>
      <p:sp>
        <p:nvSpPr>
          <p:cNvPr id="6" name="Segnaposto testo 3">
            <a:extLst>
              <a:ext uri="{FF2B5EF4-FFF2-40B4-BE49-F238E27FC236}">
                <a16:creationId xmlns:a16="http://schemas.microsoft.com/office/drawing/2014/main" id="{C0928DB4-223E-7A8A-992C-33BEFA188B31}"/>
              </a:ext>
            </a:extLst>
          </p:cNvPr>
          <p:cNvSpPr>
            <a:spLocks noGrp="1"/>
          </p:cNvSpPr>
          <p:nvPr>
            <p:ph type="body" sz="half" idx="13" hasCustomPrompt="1"/>
          </p:nvPr>
        </p:nvSpPr>
        <p:spPr>
          <a:xfrm>
            <a:off x="6181725" y="2343150"/>
            <a:ext cx="2616200" cy="3933825"/>
          </a:xfrm>
          <a:prstGeom prst="rect">
            <a:avLst/>
          </a:prstGeom>
        </p:spPr>
        <p:txBody>
          <a:bodyPr/>
          <a:lstStyle>
            <a:lvl1pPr marL="0" indent="0">
              <a:lnSpc>
                <a:spcPct val="100000"/>
              </a:lnSpc>
              <a:spcBef>
                <a:spcPts val="0"/>
              </a:spcBef>
              <a:spcAft>
                <a:spcPts val="600"/>
              </a:spcAft>
              <a:buNone/>
              <a:defRPr sz="1300" b="0" i="0">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Fabrizio </a:t>
            </a:r>
            <a:r>
              <a:rPr lang="it-IT" dirty="0" err="1"/>
              <a:t>Jacobacci</a:t>
            </a:r>
            <a:r>
              <a:rPr lang="it-IT" dirty="0"/>
              <a:t> è socio fondatore e senior partner dello Studio. E' specializzato in diritto della concorrenza e della proprietà industriale in sede tanto contenziosa, quanto stragiudiziale con una significativa esperienza anche in ambito arbitrale. La sua attività di legale di fiducia di primarie società italiane ed estere gli ha conferito notorietà internazionale. </a:t>
            </a:r>
          </a:p>
        </p:txBody>
      </p:sp>
      <p:sp>
        <p:nvSpPr>
          <p:cNvPr id="7" name="Segnaposto immagine 2">
            <a:extLst>
              <a:ext uri="{FF2B5EF4-FFF2-40B4-BE49-F238E27FC236}">
                <a16:creationId xmlns:a16="http://schemas.microsoft.com/office/drawing/2014/main" id="{E0D3F65E-7F35-ED5E-7BCC-E168723A532A}"/>
              </a:ext>
            </a:extLst>
          </p:cNvPr>
          <p:cNvSpPr>
            <a:spLocks noGrp="1"/>
          </p:cNvSpPr>
          <p:nvPr>
            <p:ph type="pic" idx="14"/>
          </p:nvPr>
        </p:nvSpPr>
        <p:spPr>
          <a:xfrm>
            <a:off x="9000991" y="2343150"/>
            <a:ext cx="2625724" cy="39338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0" name="Segnaposto testo 19">
            <a:extLst>
              <a:ext uri="{FF2B5EF4-FFF2-40B4-BE49-F238E27FC236}">
                <a16:creationId xmlns:a16="http://schemas.microsoft.com/office/drawing/2014/main" id="{112C5D82-D2D8-9C56-2E7C-22971181821D}"/>
              </a:ext>
            </a:extLst>
          </p:cNvPr>
          <p:cNvSpPr>
            <a:spLocks noGrp="1"/>
          </p:cNvSpPr>
          <p:nvPr>
            <p:ph type="body" sz="quarter" idx="17" hasCustomPrompt="1"/>
          </p:nvPr>
        </p:nvSpPr>
        <p:spPr>
          <a:xfrm>
            <a:off x="6181725" y="896719"/>
            <a:ext cx="2606675" cy="1292226"/>
          </a:xfrm>
          <a:prstGeom prst="rect">
            <a:avLst/>
          </a:prstGeom>
        </p:spPr>
        <p:txBody>
          <a:bodyPr anchor="b" anchorCtr="0"/>
          <a:lstStyle>
            <a:lvl1pPr marL="0" indent="0">
              <a:buNone/>
              <a:defRPr sz="3000" b="0">
                <a:latin typeface="Didot" panose="02000503000000020003" pitchFamily="2" charset="-79"/>
                <a:cs typeface="Didot" panose="02000503000000020003" pitchFamily="2" charset="-79"/>
              </a:defRPr>
            </a:lvl1pPr>
            <a:lvl2pPr marL="457200" indent="0">
              <a:buNone/>
              <a:defRPr sz="3000" b="1">
                <a:latin typeface="Didot" panose="02000503000000020003" pitchFamily="2" charset="-79"/>
                <a:cs typeface="Didot" panose="02000503000000020003" pitchFamily="2" charset="-79"/>
              </a:defRPr>
            </a:lvl2pPr>
            <a:lvl3pPr marL="914400" indent="0">
              <a:buNone/>
              <a:defRPr sz="3000" b="1">
                <a:latin typeface="Didot" panose="02000503000000020003" pitchFamily="2" charset="-79"/>
                <a:cs typeface="Didot" panose="02000503000000020003" pitchFamily="2" charset="-79"/>
              </a:defRPr>
            </a:lvl3pPr>
            <a:lvl4pPr marL="1371600" indent="0">
              <a:buNone/>
              <a:defRPr sz="3000" b="1">
                <a:latin typeface="Didot" panose="02000503000000020003" pitchFamily="2" charset="-79"/>
                <a:cs typeface="Didot" panose="02000503000000020003" pitchFamily="2" charset="-79"/>
              </a:defRPr>
            </a:lvl4pPr>
            <a:lvl5pPr marL="1828800" indent="0">
              <a:buNone/>
              <a:defRPr sz="3000" b="1">
                <a:latin typeface="Didot" panose="02000503000000020003" pitchFamily="2" charset="-79"/>
                <a:cs typeface="Didot" panose="02000503000000020003" pitchFamily="2" charset="-79"/>
              </a:defRPr>
            </a:lvl5pPr>
          </a:lstStyle>
          <a:p>
            <a:pPr lvl="0"/>
            <a:r>
              <a:rPr lang="it-IT" dirty="0"/>
              <a:t>Fabrizio </a:t>
            </a:r>
            <a:r>
              <a:rPr lang="it-IT" dirty="0" err="1"/>
              <a:t>Jacobacci</a:t>
            </a:r>
            <a:endParaRPr lang="it-IT" dirty="0"/>
          </a:p>
        </p:txBody>
      </p:sp>
      <p:sp>
        <p:nvSpPr>
          <p:cNvPr id="5" name="Segnaposto piè di pagina 4">
            <a:extLst>
              <a:ext uri="{FF2B5EF4-FFF2-40B4-BE49-F238E27FC236}">
                <a16:creationId xmlns:a16="http://schemas.microsoft.com/office/drawing/2014/main" id="{1F83EFDD-A014-DC31-906D-200E85FCB08C}"/>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10" name="Segnaposto numero diapositiva 5">
            <a:extLst>
              <a:ext uri="{FF2B5EF4-FFF2-40B4-BE49-F238E27FC236}">
                <a16:creationId xmlns:a16="http://schemas.microsoft.com/office/drawing/2014/main" id="{0B3A5E3E-D67B-DEDA-E2B3-2E0AEB1A4A11}"/>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33035431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Bio_bian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538352" y="3206750"/>
            <a:ext cx="3581420" cy="703261"/>
          </a:xfrm>
          <a:prstGeom prst="rect">
            <a:avLst/>
          </a:prstGeom>
        </p:spPr>
        <p:txBody>
          <a:bodyPr anchor="b"/>
          <a:lstStyle>
            <a:lvl1pPr>
              <a:defRPr sz="2500">
                <a:latin typeface="Didot" panose="02000503000000020003" pitchFamily="2" charset="-79"/>
                <a:cs typeface="Didot" panose="02000503000000020003" pitchFamily="2" charset="-79"/>
              </a:defRPr>
            </a:lvl1pPr>
          </a:lstStyle>
          <a:p>
            <a:r>
              <a:rPr lang="it-IT" b="1" dirty="0"/>
              <a:t>Fabrizio </a:t>
            </a:r>
            <a:r>
              <a:rPr lang="it-IT" b="1" dirty="0" err="1"/>
              <a:t>Jacobacci</a:t>
            </a:r>
            <a:endParaRPr lang="it-IT" b="1" dirty="0"/>
          </a:p>
        </p:txBody>
      </p:sp>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540070" y="1275951"/>
            <a:ext cx="3572613" cy="19042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538163" y="4092575"/>
            <a:ext cx="3557587" cy="2184400"/>
          </a:xfrm>
          <a:prstGeom prst="rect">
            <a:avLst/>
          </a:prstGeom>
        </p:spPr>
        <p:txBody>
          <a:bodyPr/>
          <a:lstStyle>
            <a:lvl1pPr marL="0" indent="0">
              <a:lnSpc>
                <a:spcPct val="100000"/>
              </a:lnSpc>
              <a:spcBef>
                <a:spcPts val="0"/>
              </a:spcBef>
              <a:spcAft>
                <a:spcPts val="600"/>
              </a:spcAft>
              <a:buNone/>
              <a:defRPr sz="1200" b="0" i="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Fabrizio </a:t>
            </a:r>
            <a:r>
              <a:rPr lang="it-IT" dirty="0" err="1"/>
              <a:t>Jacobacci</a:t>
            </a:r>
            <a:r>
              <a:rPr lang="it-IT" dirty="0"/>
              <a:t> è socio fondatore e senior partner dello Studio. E' specializzato in diritto della concorrenza e della proprietà industriale in sede tanto contenziosa, quanto stragiudiziale con una significativa esperienza anche in ambito arbitrale. La sua attività di legale di fiducia di primarie società italiane ed estere gli ha conferito notorietà internazionale. </a:t>
            </a:r>
          </a:p>
        </p:txBody>
      </p:sp>
      <p:sp>
        <p:nvSpPr>
          <p:cNvPr id="6" name="Segnaposto testo 3">
            <a:extLst>
              <a:ext uri="{FF2B5EF4-FFF2-40B4-BE49-F238E27FC236}">
                <a16:creationId xmlns:a16="http://schemas.microsoft.com/office/drawing/2014/main" id="{C0928DB4-223E-7A8A-992C-33BEFA188B31}"/>
              </a:ext>
            </a:extLst>
          </p:cNvPr>
          <p:cNvSpPr>
            <a:spLocks noGrp="1"/>
          </p:cNvSpPr>
          <p:nvPr>
            <p:ph type="body" sz="half" idx="13" hasCustomPrompt="1"/>
          </p:nvPr>
        </p:nvSpPr>
        <p:spPr>
          <a:xfrm>
            <a:off x="4303280" y="4092575"/>
            <a:ext cx="3554845" cy="2184400"/>
          </a:xfrm>
          <a:prstGeom prst="rect">
            <a:avLst/>
          </a:prstGeom>
        </p:spPr>
        <p:txBody>
          <a:bodyPr/>
          <a:lstStyle>
            <a:lvl1pPr marL="0" indent="0">
              <a:lnSpc>
                <a:spcPct val="100000"/>
              </a:lnSpc>
              <a:spcBef>
                <a:spcPts val="0"/>
              </a:spcBef>
              <a:spcAft>
                <a:spcPts val="600"/>
              </a:spcAft>
              <a:buNone/>
              <a:defRPr sz="1200" b="0" i="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p:txBody>
      </p:sp>
      <p:sp>
        <p:nvSpPr>
          <p:cNvPr id="11" name="Segnaposto testo 3">
            <a:extLst>
              <a:ext uri="{FF2B5EF4-FFF2-40B4-BE49-F238E27FC236}">
                <a16:creationId xmlns:a16="http://schemas.microsoft.com/office/drawing/2014/main" id="{6AA59294-D339-385C-4064-1B76518E2E2D}"/>
              </a:ext>
            </a:extLst>
          </p:cNvPr>
          <p:cNvSpPr>
            <a:spLocks noGrp="1"/>
          </p:cNvSpPr>
          <p:nvPr>
            <p:ph type="body" sz="half" idx="15" hasCustomPrompt="1"/>
          </p:nvPr>
        </p:nvSpPr>
        <p:spPr>
          <a:xfrm>
            <a:off x="8055180" y="4092575"/>
            <a:ext cx="3568495" cy="2184400"/>
          </a:xfrm>
          <a:prstGeom prst="rect">
            <a:avLst/>
          </a:prstGeom>
        </p:spPr>
        <p:txBody>
          <a:bodyPr/>
          <a:lstStyle>
            <a:lvl1pPr marL="0" indent="0">
              <a:lnSpc>
                <a:spcPct val="100000"/>
              </a:lnSpc>
              <a:spcBef>
                <a:spcPts val="0"/>
              </a:spcBef>
              <a:spcAft>
                <a:spcPts val="600"/>
              </a:spcAft>
              <a:buNone/>
              <a:defRPr sz="1200" b="0" i="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Sed ut </a:t>
            </a:r>
            <a:r>
              <a:rPr lang="it-IT" dirty="0" err="1"/>
              <a:t>perspiciatis</a:t>
            </a:r>
            <a:r>
              <a:rPr lang="it-IT" dirty="0"/>
              <a:t> </a:t>
            </a:r>
            <a:r>
              <a:rPr lang="it-IT" dirty="0" err="1"/>
              <a:t>unde</a:t>
            </a:r>
            <a:r>
              <a:rPr lang="it-IT" dirty="0"/>
              <a:t> omnis </a:t>
            </a:r>
            <a:r>
              <a:rPr lang="it-IT" dirty="0" err="1"/>
              <a:t>iste</a:t>
            </a:r>
            <a:r>
              <a:rPr lang="it-IT" dirty="0"/>
              <a:t> </a:t>
            </a:r>
            <a:r>
              <a:rPr lang="it-IT" dirty="0" err="1"/>
              <a:t>natus</a:t>
            </a:r>
            <a:r>
              <a:rPr lang="it-IT" dirty="0"/>
              <a:t> </a:t>
            </a:r>
            <a:r>
              <a:rPr lang="it-IT" dirty="0" err="1"/>
              <a:t>error</a:t>
            </a:r>
            <a:r>
              <a:rPr lang="it-IT" dirty="0"/>
              <a:t> </a:t>
            </a:r>
            <a:r>
              <a:rPr lang="it-IT" dirty="0" err="1"/>
              <a:t>sit</a:t>
            </a:r>
            <a:r>
              <a:rPr lang="it-IT" dirty="0"/>
              <a:t> </a:t>
            </a:r>
            <a:r>
              <a:rPr lang="it-IT" dirty="0" err="1"/>
              <a:t>voluptatem</a:t>
            </a:r>
            <a:r>
              <a:rPr lang="it-IT" dirty="0"/>
              <a:t> </a:t>
            </a:r>
            <a:r>
              <a:rPr lang="it-IT" dirty="0" err="1"/>
              <a:t>accusantium</a:t>
            </a:r>
            <a:r>
              <a:rPr lang="it-IT" dirty="0"/>
              <a:t> </a:t>
            </a:r>
            <a:r>
              <a:rPr lang="it-IT" dirty="0" err="1"/>
              <a:t>doloremque</a:t>
            </a:r>
            <a:r>
              <a:rPr lang="it-IT" dirty="0"/>
              <a:t> </a:t>
            </a:r>
            <a:r>
              <a:rPr lang="it-IT" dirty="0" err="1"/>
              <a:t>laudantium</a:t>
            </a:r>
            <a:r>
              <a:rPr lang="it-IT" dirty="0"/>
              <a:t>, </a:t>
            </a:r>
            <a:r>
              <a:rPr lang="it-IT" dirty="0" err="1"/>
              <a:t>totam</a:t>
            </a:r>
            <a:r>
              <a:rPr lang="it-IT" dirty="0"/>
              <a:t> rem </a:t>
            </a:r>
            <a:r>
              <a:rPr lang="it-IT" dirty="0" err="1"/>
              <a:t>aperiam</a:t>
            </a:r>
            <a:r>
              <a:rPr lang="it-IT" dirty="0"/>
              <a:t>, </a:t>
            </a:r>
            <a:r>
              <a:rPr lang="it-IT" dirty="0" err="1"/>
              <a:t>eaque</a:t>
            </a:r>
            <a:r>
              <a:rPr lang="it-IT" dirty="0"/>
              <a:t> </a:t>
            </a:r>
            <a:r>
              <a:rPr lang="it-IT" dirty="0" err="1"/>
              <a:t>ipsa</a:t>
            </a:r>
            <a:r>
              <a:rPr lang="it-IT" dirty="0"/>
              <a:t> </a:t>
            </a:r>
            <a:r>
              <a:rPr lang="it-IT" dirty="0" err="1"/>
              <a:t>quae</a:t>
            </a:r>
            <a:r>
              <a:rPr lang="it-IT" dirty="0"/>
              <a:t> ab </a:t>
            </a:r>
            <a:r>
              <a:rPr lang="it-IT" dirty="0" err="1"/>
              <a:t>illo</a:t>
            </a:r>
            <a:r>
              <a:rPr lang="it-IT" dirty="0"/>
              <a:t> inventore </a:t>
            </a:r>
            <a:r>
              <a:rPr lang="it-IT" dirty="0" err="1"/>
              <a:t>veritatis</a:t>
            </a:r>
            <a:r>
              <a:rPr lang="it-IT" dirty="0"/>
              <a:t> et quasi </a:t>
            </a:r>
            <a:r>
              <a:rPr lang="it-IT" dirty="0" err="1"/>
              <a:t>architecto</a:t>
            </a:r>
            <a:r>
              <a:rPr lang="it-IT" dirty="0"/>
              <a:t> </a:t>
            </a:r>
            <a:r>
              <a:rPr lang="it-IT" dirty="0" err="1"/>
              <a:t>beatae</a:t>
            </a:r>
            <a:r>
              <a:rPr lang="it-IT" dirty="0"/>
              <a:t> vitae dicta </a:t>
            </a:r>
            <a:r>
              <a:rPr lang="it-IT" dirty="0" err="1"/>
              <a:t>sunt</a:t>
            </a:r>
            <a:r>
              <a:rPr lang="it-IT" dirty="0"/>
              <a:t> </a:t>
            </a:r>
            <a:r>
              <a:rPr lang="it-IT" dirty="0" err="1"/>
              <a:t>explicabo</a:t>
            </a:r>
            <a:r>
              <a:rPr lang="it-IT" dirty="0"/>
              <a:t>. Nemo </a:t>
            </a:r>
            <a:r>
              <a:rPr lang="it-IT" dirty="0" err="1"/>
              <a:t>enim</a:t>
            </a:r>
            <a:r>
              <a:rPr lang="it-IT" dirty="0"/>
              <a:t> </a:t>
            </a:r>
            <a:r>
              <a:rPr lang="it-IT" dirty="0" err="1"/>
              <a:t>ipsam</a:t>
            </a:r>
            <a:r>
              <a:rPr lang="it-IT" dirty="0"/>
              <a:t> </a:t>
            </a:r>
            <a:r>
              <a:rPr lang="it-IT" dirty="0" err="1"/>
              <a:t>voluptatem</a:t>
            </a:r>
            <a:r>
              <a:rPr lang="it-IT" dirty="0"/>
              <a:t> quia </a:t>
            </a:r>
            <a:r>
              <a:rPr lang="it-IT" dirty="0" err="1"/>
              <a:t>voluptas</a:t>
            </a:r>
            <a:r>
              <a:rPr lang="it-IT" dirty="0"/>
              <a:t> </a:t>
            </a:r>
            <a:r>
              <a:rPr lang="it-IT" dirty="0" err="1"/>
              <a:t>sit</a:t>
            </a:r>
            <a:r>
              <a:rPr lang="it-IT" dirty="0"/>
              <a:t> </a:t>
            </a:r>
            <a:r>
              <a:rPr lang="it-IT" dirty="0" err="1"/>
              <a:t>aspernatur</a:t>
            </a:r>
            <a:r>
              <a:rPr lang="it-IT" dirty="0"/>
              <a:t> aut </a:t>
            </a:r>
            <a:r>
              <a:rPr lang="it-IT" dirty="0" err="1"/>
              <a:t>odit</a:t>
            </a:r>
            <a:r>
              <a:rPr lang="it-IT" dirty="0"/>
              <a:t> aut </a:t>
            </a:r>
            <a:r>
              <a:rPr lang="it-IT" dirty="0" err="1"/>
              <a:t>fugit</a:t>
            </a:r>
            <a:r>
              <a:rPr lang="it-IT" dirty="0"/>
              <a:t>, sed quia </a:t>
            </a:r>
            <a:r>
              <a:rPr lang="it-IT" dirty="0" err="1"/>
              <a:t>consequuntur</a:t>
            </a:r>
            <a:r>
              <a:rPr lang="it-IT" dirty="0"/>
              <a:t> magni </a:t>
            </a:r>
            <a:r>
              <a:rPr lang="it-IT" dirty="0" err="1"/>
              <a:t>dolores</a:t>
            </a:r>
            <a:r>
              <a:rPr lang="it-IT" dirty="0"/>
              <a:t> </a:t>
            </a:r>
            <a:r>
              <a:rPr lang="it-IT" dirty="0" err="1"/>
              <a:t>eos</a:t>
            </a:r>
            <a:r>
              <a:rPr lang="it-IT" dirty="0"/>
              <a:t> qui ratione </a:t>
            </a:r>
            <a:r>
              <a:rPr lang="it-IT" dirty="0" err="1"/>
              <a:t>voluptatem</a:t>
            </a:r>
            <a:r>
              <a:rPr lang="it-IT" dirty="0"/>
              <a:t> </a:t>
            </a:r>
            <a:r>
              <a:rPr lang="it-IT" dirty="0" err="1"/>
              <a:t>sequi</a:t>
            </a:r>
            <a:r>
              <a:rPr lang="it-IT" dirty="0"/>
              <a:t> </a:t>
            </a:r>
            <a:r>
              <a:rPr lang="it-IT" dirty="0" err="1"/>
              <a:t>nesciunt</a:t>
            </a:r>
            <a:r>
              <a:rPr lang="it-IT" dirty="0"/>
              <a:t>. </a:t>
            </a:r>
          </a:p>
        </p:txBody>
      </p:sp>
      <p:sp>
        <p:nvSpPr>
          <p:cNvPr id="15" name="Segnaposto immagine 2">
            <a:extLst>
              <a:ext uri="{FF2B5EF4-FFF2-40B4-BE49-F238E27FC236}">
                <a16:creationId xmlns:a16="http://schemas.microsoft.com/office/drawing/2014/main" id="{EB0FC28C-9899-90A6-12C0-CE19C711181A}"/>
              </a:ext>
            </a:extLst>
          </p:cNvPr>
          <p:cNvSpPr>
            <a:spLocks noGrp="1"/>
          </p:cNvSpPr>
          <p:nvPr>
            <p:ph type="pic" idx="18"/>
          </p:nvPr>
        </p:nvSpPr>
        <p:spPr>
          <a:xfrm>
            <a:off x="4294151" y="1275951"/>
            <a:ext cx="3572613" cy="19042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6" name="Segnaposto immagine 2">
            <a:extLst>
              <a:ext uri="{FF2B5EF4-FFF2-40B4-BE49-F238E27FC236}">
                <a16:creationId xmlns:a16="http://schemas.microsoft.com/office/drawing/2014/main" id="{EA344CE6-7E08-60D2-166F-399BBAB70D24}"/>
              </a:ext>
            </a:extLst>
          </p:cNvPr>
          <p:cNvSpPr>
            <a:spLocks noGrp="1"/>
          </p:cNvSpPr>
          <p:nvPr>
            <p:ph type="pic" idx="19"/>
          </p:nvPr>
        </p:nvSpPr>
        <p:spPr>
          <a:xfrm>
            <a:off x="8058076" y="1275951"/>
            <a:ext cx="3572613" cy="190420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5" name="Segnaposto contenuto 2">
            <a:extLst>
              <a:ext uri="{FF2B5EF4-FFF2-40B4-BE49-F238E27FC236}">
                <a16:creationId xmlns:a16="http://schemas.microsoft.com/office/drawing/2014/main" id="{269304C2-E855-6C15-E57A-2F4F32EB2836}"/>
              </a:ext>
            </a:extLst>
          </p:cNvPr>
          <p:cNvSpPr>
            <a:spLocks noGrp="1"/>
          </p:cNvSpPr>
          <p:nvPr>
            <p:ph sz="half" idx="20"/>
          </p:nvPr>
        </p:nvSpPr>
        <p:spPr>
          <a:xfrm>
            <a:off x="4299690" y="3206749"/>
            <a:ext cx="3581419" cy="703261"/>
          </a:xfrm>
          <a:prstGeom prst="rect">
            <a:avLst/>
          </a:prstGeom>
        </p:spPr>
        <p:txBody>
          <a:bodyPr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27" name="Segnaposto contenuto 2">
            <a:extLst>
              <a:ext uri="{FF2B5EF4-FFF2-40B4-BE49-F238E27FC236}">
                <a16:creationId xmlns:a16="http://schemas.microsoft.com/office/drawing/2014/main" id="{0D8C1A19-2475-3BFB-7B13-70FCF01D0D7C}"/>
              </a:ext>
            </a:extLst>
          </p:cNvPr>
          <p:cNvSpPr>
            <a:spLocks noGrp="1"/>
          </p:cNvSpPr>
          <p:nvPr>
            <p:ph sz="half" idx="21"/>
          </p:nvPr>
        </p:nvSpPr>
        <p:spPr>
          <a:xfrm>
            <a:off x="8056628" y="3206749"/>
            <a:ext cx="3613953" cy="703261"/>
          </a:xfrm>
          <a:prstGeom prst="rect">
            <a:avLst/>
          </a:prstGeom>
        </p:spPr>
        <p:txBody>
          <a:bodyPr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5" name="Segnaposto piè di pagina 4">
            <a:extLst>
              <a:ext uri="{FF2B5EF4-FFF2-40B4-BE49-F238E27FC236}">
                <a16:creationId xmlns:a16="http://schemas.microsoft.com/office/drawing/2014/main" id="{C4221C27-ABC3-76D0-A05F-DA0323249754}"/>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7" name="Segnaposto numero diapositiva 5">
            <a:extLst>
              <a:ext uri="{FF2B5EF4-FFF2-40B4-BE49-F238E27FC236}">
                <a16:creationId xmlns:a16="http://schemas.microsoft.com/office/drawing/2014/main" id="{8519FDB1-0D36-BDE1-F391-7EEF6011E4DF}"/>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2748835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Bio_bianc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029225-1930-7340-18B5-F73B0D37130C}"/>
              </a:ext>
            </a:extLst>
          </p:cNvPr>
          <p:cNvSpPr>
            <a:spLocks noGrp="1"/>
          </p:cNvSpPr>
          <p:nvPr>
            <p:ph type="title" hasCustomPrompt="1"/>
          </p:nvPr>
        </p:nvSpPr>
        <p:spPr>
          <a:xfrm>
            <a:off x="535274" y="3040490"/>
            <a:ext cx="2617787" cy="703261"/>
          </a:xfrm>
          <a:prstGeom prst="rect">
            <a:avLst/>
          </a:prstGeom>
        </p:spPr>
        <p:txBody>
          <a:bodyPr bIns="0" anchor="b"/>
          <a:lstStyle>
            <a:lvl1pPr>
              <a:defRPr sz="2500">
                <a:latin typeface="Didot" panose="02000503000000020003" pitchFamily="2" charset="-79"/>
                <a:cs typeface="Didot" panose="02000503000000020003" pitchFamily="2" charset="-79"/>
              </a:defRPr>
            </a:lvl1pPr>
          </a:lstStyle>
          <a:p>
            <a:r>
              <a:rPr lang="it-IT" b="1" dirty="0"/>
              <a:t>Fabrizio </a:t>
            </a:r>
            <a:r>
              <a:rPr lang="it-IT" b="1" dirty="0" err="1"/>
              <a:t>Jacobacci</a:t>
            </a:r>
            <a:endParaRPr lang="it-IT" b="1" dirty="0"/>
          </a:p>
        </p:txBody>
      </p:sp>
      <p:sp>
        <p:nvSpPr>
          <p:cNvPr id="3" name="Segnaposto immagine 2">
            <a:extLst>
              <a:ext uri="{FF2B5EF4-FFF2-40B4-BE49-F238E27FC236}">
                <a16:creationId xmlns:a16="http://schemas.microsoft.com/office/drawing/2014/main" id="{1454EC10-8C50-047E-D524-285EB99D227A}"/>
              </a:ext>
            </a:extLst>
          </p:cNvPr>
          <p:cNvSpPr>
            <a:spLocks noGrp="1"/>
          </p:cNvSpPr>
          <p:nvPr>
            <p:ph type="pic" idx="1"/>
          </p:nvPr>
        </p:nvSpPr>
        <p:spPr>
          <a:xfrm>
            <a:off x="536992" y="1191491"/>
            <a:ext cx="2632813"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A2D94894-C32C-B05E-96FF-3B3AADF55296}"/>
              </a:ext>
            </a:extLst>
          </p:cNvPr>
          <p:cNvSpPr>
            <a:spLocks noGrp="1"/>
          </p:cNvSpPr>
          <p:nvPr>
            <p:ph type="body" sz="half" idx="2" hasCustomPrompt="1"/>
          </p:nvPr>
        </p:nvSpPr>
        <p:spPr>
          <a:xfrm>
            <a:off x="538163" y="3884750"/>
            <a:ext cx="2617787"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Fabrizio </a:t>
            </a:r>
            <a:r>
              <a:rPr lang="it-IT" dirty="0" err="1"/>
              <a:t>Jacobacci</a:t>
            </a:r>
            <a:r>
              <a:rPr lang="it-IT" dirty="0"/>
              <a:t> è socio fondatore e senior partner dello Studio. E' specializzato in diritto della concorrenza e della proprietà industriale in sede tanto contenziosa, quanto stragiudiziale con una significativa esperienza anche in ambito arbitrale. La sua attività di legale di fiducia di primarie società italiane ed estere gli ha conferito notorietà internazionale. </a:t>
            </a:r>
          </a:p>
        </p:txBody>
      </p:sp>
      <p:sp>
        <p:nvSpPr>
          <p:cNvPr id="6" name="Segnaposto testo 3">
            <a:extLst>
              <a:ext uri="{FF2B5EF4-FFF2-40B4-BE49-F238E27FC236}">
                <a16:creationId xmlns:a16="http://schemas.microsoft.com/office/drawing/2014/main" id="{C0928DB4-223E-7A8A-992C-33BEFA188B31}"/>
              </a:ext>
            </a:extLst>
          </p:cNvPr>
          <p:cNvSpPr>
            <a:spLocks noGrp="1"/>
          </p:cNvSpPr>
          <p:nvPr>
            <p:ph type="body" sz="half" idx="13" hasCustomPrompt="1"/>
          </p:nvPr>
        </p:nvSpPr>
        <p:spPr>
          <a:xfrm>
            <a:off x="3362354" y="3884750"/>
            <a:ext cx="2626851"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a:t>
            </a:r>
            <a:r>
              <a:rPr lang="it-IT" dirty="0" err="1"/>
              <a:t>incididunt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r>
              <a:rPr lang="it-IT" dirty="0" err="1"/>
              <a:t>Duis</a:t>
            </a:r>
            <a:r>
              <a:rPr lang="it-IT" dirty="0"/>
              <a:t> </a:t>
            </a:r>
            <a:r>
              <a:rPr lang="it-IT" dirty="0" err="1"/>
              <a:t>aute</a:t>
            </a:r>
            <a:r>
              <a:rPr lang="it-IT" dirty="0"/>
              <a:t> </a:t>
            </a:r>
            <a:r>
              <a:rPr lang="it-IT" dirty="0" err="1"/>
              <a:t>irure</a:t>
            </a:r>
            <a:r>
              <a:rPr lang="it-IT" dirty="0"/>
              <a:t> </a:t>
            </a:r>
            <a:r>
              <a:rPr lang="it-IT" dirty="0" err="1"/>
              <a:t>dolor</a:t>
            </a:r>
            <a:r>
              <a:rPr lang="it-IT" dirty="0"/>
              <a:t> in </a:t>
            </a:r>
            <a:r>
              <a:rPr lang="it-IT" dirty="0" err="1"/>
              <a:t>reprehenderit</a:t>
            </a:r>
            <a:r>
              <a:rPr lang="it-IT" dirty="0"/>
              <a:t> in </a:t>
            </a:r>
            <a:r>
              <a:rPr lang="it-IT" dirty="0" err="1"/>
              <a:t>voluptate</a:t>
            </a:r>
            <a:r>
              <a:rPr lang="it-IT" dirty="0"/>
              <a:t> </a:t>
            </a:r>
            <a:r>
              <a:rPr lang="it-IT" dirty="0" err="1"/>
              <a:t>velit</a:t>
            </a:r>
            <a:r>
              <a:rPr lang="it-IT" dirty="0"/>
              <a:t> esse </a:t>
            </a:r>
            <a:r>
              <a:rPr lang="it-IT" dirty="0" err="1"/>
              <a:t>cillum</a:t>
            </a:r>
            <a:r>
              <a:rPr lang="it-IT" dirty="0"/>
              <a:t> dolore </a:t>
            </a:r>
            <a:r>
              <a:rPr lang="it-IT" dirty="0" err="1"/>
              <a:t>eu</a:t>
            </a:r>
            <a:r>
              <a:rPr lang="it-IT" dirty="0"/>
              <a:t> </a:t>
            </a:r>
            <a:r>
              <a:rPr lang="it-IT" dirty="0" err="1"/>
              <a:t>fugiat</a:t>
            </a:r>
            <a:r>
              <a:rPr lang="it-IT" dirty="0"/>
              <a:t> nulla </a:t>
            </a:r>
            <a:r>
              <a:rPr lang="it-IT" dirty="0" err="1"/>
              <a:t>pariatur</a:t>
            </a:r>
            <a:r>
              <a:rPr lang="it-IT" dirty="0"/>
              <a:t>. </a:t>
            </a:r>
            <a:r>
              <a:rPr lang="it-IT" dirty="0" err="1"/>
              <a:t>Excepteur</a:t>
            </a:r>
            <a:r>
              <a:rPr lang="it-IT" dirty="0"/>
              <a:t> </a:t>
            </a:r>
            <a:r>
              <a:rPr lang="it-IT" dirty="0" err="1"/>
              <a:t>sint</a:t>
            </a:r>
            <a:r>
              <a:rPr lang="it-IT" dirty="0"/>
              <a:t> </a:t>
            </a:r>
            <a:r>
              <a:rPr lang="it-IT" dirty="0" err="1"/>
              <a:t>occaecat</a:t>
            </a:r>
            <a:r>
              <a:rPr lang="it-IT" dirty="0"/>
              <a:t> </a:t>
            </a:r>
            <a:r>
              <a:rPr lang="it-IT" dirty="0" err="1"/>
              <a:t>cupidatat</a:t>
            </a:r>
            <a:r>
              <a:rPr lang="it-IT" dirty="0"/>
              <a:t> non </a:t>
            </a:r>
            <a:r>
              <a:rPr lang="it-IT" dirty="0" err="1"/>
              <a:t>proident</a:t>
            </a:r>
            <a:r>
              <a:rPr lang="it-IT" dirty="0"/>
              <a:t>, </a:t>
            </a:r>
            <a:r>
              <a:rPr lang="it-IT" dirty="0" err="1"/>
              <a:t>sunt</a:t>
            </a:r>
            <a:r>
              <a:rPr lang="it-IT" dirty="0"/>
              <a:t> in culpa qui officia </a:t>
            </a:r>
            <a:r>
              <a:rPr lang="it-IT" dirty="0" err="1"/>
              <a:t>deserunt</a:t>
            </a:r>
            <a:r>
              <a:rPr lang="it-IT" dirty="0"/>
              <a:t> </a:t>
            </a:r>
            <a:r>
              <a:rPr lang="it-IT" dirty="0" err="1"/>
              <a:t>mollit</a:t>
            </a:r>
            <a:r>
              <a:rPr lang="it-IT" dirty="0"/>
              <a:t> </a:t>
            </a:r>
            <a:r>
              <a:rPr lang="it-IT" dirty="0" err="1"/>
              <a:t>anim</a:t>
            </a:r>
            <a:r>
              <a:rPr lang="it-IT" dirty="0"/>
              <a:t> id est </a:t>
            </a:r>
            <a:r>
              <a:rPr lang="it-IT" dirty="0" err="1"/>
              <a:t>laborum</a:t>
            </a:r>
            <a:r>
              <a:rPr lang="it-IT" dirty="0"/>
              <a:t>.</a:t>
            </a:r>
          </a:p>
        </p:txBody>
      </p:sp>
      <p:sp>
        <p:nvSpPr>
          <p:cNvPr id="11" name="Segnaposto testo 3">
            <a:extLst>
              <a:ext uri="{FF2B5EF4-FFF2-40B4-BE49-F238E27FC236}">
                <a16:creationId xmlns:a16="http://schemas.microsoft.com/office/drawing/2014/main" id="{6AA59294-D339-385C-4064-1B76518E2E2D}"/>
              </a:ext>
            </a:extLst>
          </p:cNvPr>
          <p:cNvSpPr>
            <a:spLocks noGrp="1"/>
          </p:cNvSpPr>
          <p:nvPr>
            <p:ph type="body" sz="half" idx="15" hasCustomPrompt="1"/>
          </p:nvPr>
        </p:nvSpPr>
        <p:spPr>
          <a:xfrm>
            <a:off x="6182655" y="3884750"/>
            <a:ext cx="2615269"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Sed ut </a:t>
            </a:r>
            <a:r>
              <a:rPr lang="it-IT" dirty="0" err="1"/>
              <a:t>perspiciatis</a:t>
            </a:r>
            <a:r>
              <a:rPr lang="it-IT" dirty="0"/>
              <a:t> </a:t>
            </a:r>
            <a:r>
              <a:rPr lang="it-IT" dirty="0" err="1"/>
              <a:t>unde</a:t>
            </a:r>
            <a:r>
              <a:rPr lang="it-IT" dirty="0"/>
              <a:t> omnis </a:t>
            </a:r>
            <a:r>
              <a:rPr lang="it-IT" dirty="0" err="1"/>
              <a:t>iste</a:t>
            </a:r>
            <a:r>
              <a:rPr lang="it-IT" dirty="0"/>
              <a:t> </a:t>
            </a:r>
            <a:r>
              <a:rPr lang="it-IT" dirty="0" err="1"/>
              <a:t>natus</a:t>
            </a:r>
            <a:r>
              <a:rPr lang="it-IT" dirty="0"/>
              <a:t> </a:t>
            </a:r>
            <a:r>
              <a:rPr lang="it-IT" dirty="0" err="1"/>
              <a:t>error</a:t>
            </a:r>
            <a:r>
              <a:rPr lang="it-IT" dirty="0"/>
              <a:t> </a:t>
            </a:r>
            <a:r>
              <a:rPr lang="it-IT" dirty="0" err="1"/>
              <a:t>sit</a:t>
            </a:r>
            <a:r>
              <a:rPr lang="it-IT" dirty="0"/>
              <a:t> </a:t>
            </a:r>
            <a:r>
              <a:rPr lang="it-IT" dirty="0" err="1"/>
              <a:t>voluptatem</a:t>
            </a:r>
            <a:r>
              <a:rPr lang="it-IT" dirty="0"/>
              <a:t> </a:t>
            </a:r>
            <a:r>
              <a:rPr lang="it-IT" dirty="0" err="1"/>
              <a:t>accusantium</a:t>
            </a:r>
            <a:r>
              <a:rPr lang="it-IT" dirty="0"/>
              <a:t> </a:t>
            </a:r>
            <a:r>
              <a:rPr lang="it-IT" dirty="0" err="1"/>
              <a:t>doloremque</a:t>
            </a:r>
            <a:r>
              <a:rPr lang="it-IT" dirty="0"/>
              <a:t> </a:t>
            </a:r>
            <a:r>
              <a:rPr lang="it-IT" dirty="0" err="1"/>
              <a:t>laudantium</a:t>
            </a:r>
            <a:r>
              <a:rPr lang="it-IT" dirty="0"/>
              <a:t>, </a:t>
            </a:r>
            <a:r>
              <a:rPr lang="it-IT" dirty="0" err="1"/>
              <a:t>totam</a:t>
            </a:r>
            <a:r>
              <a:rPr lang="it-IT" dirty="0"/>
              <a:t> rem </a:t>
            </a:r>
            <a:r>
              <a:rPr lang="it-IT" dirty="0" err="1"/>
              <a:t>aperiam</a:t>
            </a:r>
            <a:r>
              <a:rPr lang="it-IT" dirty="0"/>
              <a:t>, </a:t>
            </a:r>
            <a:r>
              <a:rPr lang="it-IT" dirty="0" err="1"/>
              <a:t>eaque</a:t>
            </a:r>
            <a:r>
              <a:rPr lang="it-IT" dirty="0"/>
              <a:t> </a:t>
            </a:r>
            <a:r>
              <a:rPr lang="it-IT" dirty="0" err="1"/>
              <a:t>ipsa</a:t>
            </a:r>
            <a:r>
              <a:rPr lang="it-IT" dirty="0"/>
              <a:t> </a:t>
            </a:r>
            <a:r>
              <a:rPr lang="it-IT" dirty="0" err="1"/>
              <a:t>quae</a:t>
            </a:r>
            <a:r>
              <a:rPr lang="it-IT" dirty="0"/>
              <a:t> ab </a:t>
            </a:r>
            <a:r>
              <a:rPr lang="it-IT" dirty="0" err="1"/>
              <a:t>illo</a:t>
            </a:r>
            <a:r>
              <a:rPr lang="it-IT" dirty="0"/>
              <a:t> inventore </a:t>
            </a:r>
            <a:r>
              <a:rPr lang="it-IT" dirty="0" err="1"/>
              <a:t>veritatis</a:t>
            </a:r>
            <a:r>
              <a:rPr lang="it-IT" dirty="0"/>
              <a:t> et quasi </a:t>
            </a:r>
            <a:r>
              <a:rPr lang="it-IT" dirty="0" err="1"/>
              <a:t>architecto</a:t>
            </a:r>
            <a:r>
              <a:rPr lang="it-IT" dirty="0"/>
              <a:t> </a:t>
            </a:r>
            <a:r>
              <a:rPr lang="it-IT" dirty="0" err="1"/>
              <a:t>beatae</a:t>
            </a:r>
            <a:r>
              <a:rPr lang="it-IT" dirty="0"/>
              <a:t> vitae dicta </a:t>
            </a:r>
            <a:r>
              <a:rPr lang="it-IT" dirty="0" err="1"/>
              <a:t>sunt</a:t>
            </a:r>
            <a:r>
              <a:rPr lang="it-IT" dirty="0"/>
              <a:t> </a:t>
            </a:r>
            <a:r>
              <a:rPr lang="it-IT" dirty="0" err="1"/>
              <a:t>explicabo</a:t>
            </a:r>
            <a:r>
              <a:rPr lang="it-IT" dirty="0"/>
              <a:t>. Nemo </a:t>
            </a:r>
            <a:r>
              <a:rPr lang="it-IT" dirty="0" err="1"/>
              <a:t>enim</a:t>
            </a:r>
            <a:r>
              <a:rPr lang="it-IT" dirty="0"/>
              <a:t> </a:t>
            </a:r>
            <a:r>
              <a:rPr lang="it-IT" dirty="0" err="1"/>
              <a:t>ipsam</a:t>
            </a:r>
            <a:r>
              <a:rPr lang="it-IT" dirty="0"/>
              <a:t> </a:t>
            </a:r>
            <a:r>
              <a:rPr lang="it-IT" dirty="0" err="1"/>
              <a:t>voluptatem</a:t>
            </a:r>
            <a:r>
              <a:rPr lang="it-IT" dirty="0"/>
              <a:t> quia </a:t>
            </a:r>
            <a:r>
              <a:rPr lang="it-IT" dirty="0" err="1"/>
              <a:t>voluptas</a:t>
            </a:r>
            <a:r>
              <a:rPr lang="it-IT" dirty="0"/>
              <a:t> </a:t>
            </a:r>
            <a:r>
              <a:rPr lang="it-IT" dirty="0" err="1"/>
              <a:t>sit</a:t>
            </a:r>
            <a:r>
              <a:rPr lang="it-IT" dirty="0"/>
              <a:t> </a:t>
            </a:r>
            <a:r>
              <a:rPr lang="it-IT" dirty="0" err="1"/>
              <a:t>aspernatur</a:t>
            </a:r>
            <a:r>
              <a:rPr lang="it-IT" dirty="0"/>
              <a:t> aut </a:t>
            </a:r>
            <a:r>
              <a:rPr lang="it-IT" dirty="0" err="1"/>
              <a:t>odit</a:t>
            </a:r>
            <a:r>
              <a:rPr lang="it-IT" dirty="0"/>
              <a:t> aut </a:t>
            </a:r>
            <a:r>
              <a:rPr lang="it-IT" dirty="0" err="1"/>
              <a:t>fugit</a:t>
            </a:r>
            <a:r>
              <a:rPr lang="it-IT" dirty="0"/>
              <a:t>, sed quia </a:t>
            </a:r>
            <a:r>
              <a:rPr lang="it-IT" dirty="0" err="1"/>
              <a:t>consequuntur</a:t>
            </a:r>
            <a:r>
              <a:rPr lang="it-IT" dirty="0"/>
              <a:t> magni </a:t>
            </a:r>
            <a:r>
              <a:rPr lang="it-IT" dirty="0" err="1"/>
              <a:t>dolores</a:t>
            </a:r>
            <a:r>
              <a:rPr lang="it-IT" dirty="0"/>
              <a:t> </a:t>
            </a:r>
            <a:r>
              <a:rPr lang="it-IT" dirty="0" err="1"/>
              <a:t>eos</a:t>
            </a:r>
            <a:r>
              <a:rPr lang="it-IT" dirty="0"/>
              <a:t> qui ratione </a:t>
            </a:r>
            <a:r>
              <a:rPr lang="it-IT" dirty="0" err="1"/>
              <a:t>voluptatem</a:t>
            </a:r>
            <a:r>
              <a:rPr lang="it-IT" dirty="0"/>
              <a:t> </a:t>
            </a:r>
            <a:r>
              <a:rPr lang="it-IT" dirty="0" err="1"/>
              <a:t>sequi</a:t>
            </a:r>
            <a:r>
              <a:rPr lang="it-IT" dirty="0"/>
              <a:t> </a:t>
            </a:r>
            <a:r>
              <a:rPr lang="it-IT" dirty="0" err="1"/>
              <a:t>nesciunt</a:t>
            </a:r>
            <a:r>
              <a:rPr lang="it-IT" dirty="0"/>
              <a:t>. </a:t>
            </a:r>
          </a:p>
        </p:txBody>
      </p:sp>
      <p:sp>
        <p:nvSpPr>
          <p:cNvPr id="15" name="Segnaposto immagine 2">
            <a:extLst>
              <a:ext uri="{FF2B5EF4-FFF2-40B4-BE49-F238E27FC236}">
                <a16:creationId xmlns:a16="http://schemas.microsoft.com/office/drawing/2014/main" id="{EB0FC28C-9899-90A6-12C0-CE19C711181A}"/>
              </a:ext>
            </a:extLst>
          </p:cNvPr>
          <p:cNvSpPr>
            <a:spLocks noGrp="1"/>
          </p:cNvSpPr>
          <p:nvPr>
            <p:ph type="pic" idx="18"/>
          </p:nvPr>
        </p:nvSpPr>
        <p:spPr>
          <a:xfrm>
            <a:off x="3362415" y="1191491"/>
            <a:ext cx="2612936"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6" name="Segnaposto immagine 2">
            <a:extLst>
              <a:ext uri="{FF2B5EF4-FFF2-40B4-BE49-F238E27FC236}">
                <a16:creationId xmlns:a16="http://schemas.microsoft.com/office/drawing/2014/main" id="{EA344CE6-7E08-60D2-166F-399BBAB70D24}"/>
              </a:ext>
            </a:extLst>
          </p:cNvPr>
          <p:cNvSpPr>
            <a:spLocks noGrp="1"/>
          </p:cNvSpPr>
          <p:nvPr>
            <p:ph type="pic" idx="19"/>
          </p:nvPr>
        </p:nvSpPr>
        <p:spPr>
          <a:xfrm>
            <a:off x="6191849" y="1191491"/>
            <a:ext cx="2619930"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25" name="Segnaposto contenuto 2">
            <a:extLst>
              <a:ext uri="{FF2B5EF4-FFF2-40B4-BE49-F238E27FC236}">
                <a16:creationId xmlns:a16="http://schemas.microsoft.com/office/drawing/2014/main" id="{269304C2-E855-6C15-E57A-2F4F32EB2836}"/>
              </a:ext>
            </a:extLst>
          </p:cNvPr>
          <p:cNvSpPr>
            <a:spLocks noGrp="1"/>
          </p:cNvSpPr>
          <p:nvPr>
            <p:ph sz="half" idx="20"/>
          </p:nvPr>
        </p:nvSpPr>
        <p:spPr>
          <a:xfrm>
            <a:off x="6186055" y="3040489"/>
            <a:ext cx="2625724" cy="703261"/>
          </a:xfrm>
          <a:prstGeom prst="rect">
            <a:avLst/>
          </a:prstGeom>
        </p:spPr>
        <p:txBody>
          <a:bodyPr bIns="0"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27" name="Segnaposto contenuto 2">
            <a:extLst>
              <a:ext uri="{FF2B5EF4-FFF2-40B4-BE49-F238E27FC236}">
                <a16:creationId xmlns:a16="http://schemas.microsoft.com/office/drawing/2014/main" id="{0D8C1A19-2475-3BFB-7B13-70FCF01D0D7C}"/>
              </a:ext>
            </a:extLst>
          </p:cNvPr>
          <p:cNvSpPr>
            <a:spLocks noGrp="1"/>
          </p:cNvSpPr>
          <p:nvPr>
            <p:ph sz="half" idx="21"/>
          </p:nvPr>
        </p:nvSpPr>
        <p:spPr>
          <a:xfrm>
            <a:off x="8991600" y="3040489"/>
            <a:ext cx="2678981" cy="703261"/>
          </a:xfrm>
          <a:prstGeom prst="rect">
            <a:avLst/>
          </a:prstGeom>
        </p:spPr>
        <p:txBody>
          <a:bodyPr bIns="0"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5" name="Segnaposto testo 3">
            <a:extLst>
              <a:ext uri="{FF2B5EF4-FFF2-40B4-BE49-F238E27FC236}">
                <a16:creationId xmlns:a16="http://schemas.microsoft.com/office/drawing/2014/main" id="{45263358-C2B9-861B-D1FA-DC99353440FF}"/>
              </a:ext>
            </a:extLst>
          </p:cNvPr>
          <p:cNvSpPr>
            <a:spLocks noGrp="1"/>
          </p:cNvSpPr>
          <p:nvPr>
            <p:ph type="body" sz="half" idx="22" hasCustomPrompt="1"/>
          </p:nvPr>
        </p:nvSpPr>
        <p:spPr>
          <a:xfrm>
            <a:off x="8995523" y="3884750"/>
            <a:ext cx="2635166" cy="2252814"/>
          </a:xfrm>
          <a:prstGeom prst="rect">
            <a:avLst/>
          </a:prstGeom>
        </p:spPr>
        <p:txBody>
          <a:bodyPr tIns="0"/>
          <a:lstStyle>
            <a:lvl1pPr marL="0" indent="0">
              <a:lnSpc>
                <a:spcPct val="100000"/>
              </a:lnSpc>
              <a:spcBef>
                <a:spcPts val="0"/>
              </a:spcBef>
              <a:spcAft>
                <a:spcPts val="600"/>
              </a:spcAft>
              <a:buNone/>
              <a:defRPr sz="1050" b="0" i="0" baseline="0">
                <a:solidFill>
                  <a:schemeClr val="tx1">
                    <a:lumMod val="65000"/>
                    <a:lumOff val="35000"/>
                  </a:schemeClr>
                </a:solidFill>
                <a:latin typeface="Fira Sans Light" panose="020B04030500000200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Sed ut </a:t>
            </a:r>
            <a:r>
              <a:rPr lang="it-IT" dirty="0" err="1"/>
              <a:t>perspiciatis</a:t>
            </a:r>
            <a:r>
              <a:rPr lang="it-IT" dirty="0"/>
              <a:t> </a:t>
            </a:r>
            <a:r>
              <a:rPr lang="it-IT" dirty="0" err="1"/>
              <a:t>unde</a:t>
            </a:r>
            <a:r>
              <a:rPr lang="it-IT" dirty="0"/>
              <a:t> omnis </a:t>
            </a:r>
            <a:r>
              <a:rPr lang="it-IT" dirty="0" err="1"/>
              <a:t>iste</a:t>
            </a:r>
            <a:r>
              <a:rPr lang="it-IT" dirty="0"/>
              <a:t> </a:t>
            </a:r>
            <a:r>
              <a:rPr lang="it-IT" dirty="0" err="1"/>
              <a:t>natus</a:t>
            </a:r>
            <a:r>
              <a:rPr lang="it-IT" dirty="0"/>
              <a:t> </a:t>
            </a:r>
            <a:r>
              <a:rPr lang="it-IT" dirty="0" err="1"/>
              <a:t>error</a:t>
            </a:r>
            <a:r>
              <a:rPr lang="it-IT" dirty="0"/>
              <a:t> </a:t>
            </a:r>
            <a:r>
              <a:rPr lang="it-IT" dirty="0" err="1"/>
              <a:t>sit</a:t>
            </a:r>
            <a:r>
              <a:rPr lang="it-IT" dirty="0"/>
              <a:t> </a:t>
            </a:r>
            <a:r>
              <a:rPr lang="it-IT" dirty="0" err="1"/>
              <a:t>voluptatem</a:t>
            </a:r>
            <a:r>
              <a:rPr lang="it-IT" dirty="0"/>
              <a:t> </a:t>
            </a:r>
            <a:r>
              <a:rPr lang="it-IT" dirty="0" err="1"/>
              <a:t>accusantium</a:t>
            </a:r>
            <a:r>
              <a:rPr lang="it-IT" dirty="0"/>
              <a:t> </a:t>
            </a:r>
            <a:r>
              <a:rPr lang="it-IT" dirty="0" err="1"/>
              <a:t>doloremque</a:t>
            </a:r>
            <a:r>
              <a:rPr lang="it-IT" dirty="0"/>
              <a:t> </a:t>
            </a:r>
            <a:r>
              <a:rPr lang="it-IT" dirty="0" err="1"/>
              <a:t>laudantium</a:t>
            </a:r>
            <a:r>
              <a:rPr lang="it-IT" dirty="0"/>
              <a:t>, </a:t>
            </a:r>
            <a:r>
              <a:rPr lang="it-IT" dirty="0" err="1"/>
              <a:t>totam</a:t>
            </a:r>
            <a:r>
              <a:rPr lang="it-IT" dirty="0"/>
              <a:t> rem </a:t>
            </a:r>
            <a:r>
              <a:rPr lang="it-IT" dirty="0" err="1"/>
              <a:t>aperiam</a:t>
            </a:r>
            <a:r>
              <a:rPr lang="it-IT" dirty="0"/>
              <a:t>, </a:t>
            </a:r>
            <a:r>
              <a:rPr lang="it-IT" dirty="0" err="1"/>
              <a:t>eaque</a:t>
            </a:r>
            <a:r>
              <a:rPr lang="it-IT" dirty="0"/>
              <a:t> </a:t>
            </a:r>
            <a:r>
              <a:rPr lang="it-IT" dirty="0" err="1"/>
              <a:t>ipsa</a:t>
            </a:r>
            <a:r>
              <a:rPr lang="it-IT" dirty="0"/>
              <a:t> </a:t>
            </a:r>
            <a:r>
              <a:rPr lang="it-IT" dirty="0" err="1"/>
              <a:t>quae</a:t>
            </a:r>
            <a:r>
              <a:rPr lang="it-IT" dirty="0"/>
              <a:t> ab </a:t>
            </a:r>
            <a:r>
              <a:rPr lang="it-IT" dirty="0" err="1"/>
              <a:t>illo</a:t>
            </a:r>
            <a:r>
              <a:rPr lang="it-IT" dirty="0"/>
              <a:t> inventore </a:t>
            </a:r>
            <a:r>
              <a:rPr lang="it-IT" dirty="0" err="1"/>
              <a:t>veritatis</a:t>
            </a:r>
            <a:r>
              <a:rPr lang="it-IT" dirty="0"/>
              <a:t> et quasi </a:t>
            </a:r>
            <a:r>
              <a:rPr lang="it-IT" dirty="0" err="1"/>
              <a:t>architecto</a:t>
            </a:r>
            <a:r>
              <a:rPr lang="it-IT" dirty="0"/>
              <a:t> </a:t>
            </a:r>
            <a:r>
              <a:rPr lang="it-IT" dirty="0" err="1"/>
              <a:t>beatae</a:t>
            </a:r>
            <a:r>
              <a:rPr lang="it-IT" dirty="0"/>
              <a:t> vitae dicta </a:t>
            </a:r>
            <a:r>
              <a:rPr lang="it-IT" dirty="0" err="1"/>
              <a:t>sunt</a:t>
            </a:r>
            <a:r>
              <a:rPr lang="it-IT" dirty="0"/>
              <a:t> </a:t>
            </a:r>
            <a:r>
              <a:rPr lang="it-IT" dirty="0" err="1"/>
              <a:t>explicabo</a:t>
            </a:r>
            <a:r>
              <a:rPr lang="it-IT" dirty="0"/>
              <a:t>. Nemo </a:t>
            </a:r>
            <a:r>
              <a:rPr lang="it-IT" dirty="0" err="1"/>
              <a:t>enim</a:t>
            </a:r>
            <a:r>
              <a:rPr lang="it-IT" dirty="0"/>
              <a:t> </a:t>
            </a:r>
            <a:r>
              <a:rPr lang="it-IT" dirty="0" err="1"/>
              <a:t>ipsam</a:t>
            </a:r>
            <a:r>
              <a:rPr lang="it-IT" dirty="0"/>
              <a:t> </a:t>
            </a:r>
            <a:r>
              <a:rPr lang="it-IT" dirty="0" err="1"/>
              <a:t>voluptatem</a:t>
            </a:r>
            <a:r>
              <a:rPr lang="it-IT" dirty="0"/>
              <a:t> quia </a:t>
            </a:r>
            <a:r>
              <a:rPr lang="it-IT" dirty="0" err="1"/>
              <a:t>voluptas</a:t>
            </a:r>
            <a:r>
              <a:rPr lang="it-IT" dirty="0"/>
              <a:t> </a:t>
            </a:r>
            <a:r>
              <a:rPr lang="it-IT" dirty="0" err="1"/>
              <a:t>sit</a:t>
            </a:r>
            <a:r>
              <a:rPr lang="it-IT" dirty="0"/>
              <a:t> </a:t>
            </a:r>
            <a:r>
              <a:rPr lang="it-IT" dirty="0" err="1"/>
              <a:t>aspernatur</a:t>
            </a:r>
            <a:r>
              <a:rPr lang="it-IT" dirty="0"/>
              <a:t> aut </a:t>
            </a:r>
            <a:r>
              <a:rPr lang="it-IT" dirty="0" err="1"/>
              <a:t>odit</a:t>
            </a:r>
            <a:r>
              <a:rPr lang="it-IT" dirty="0"/>
              <a:t> aut </a:t>
            </a:r>
            <a:r>
              <a:rPr lang="it-IT" dirty="0" err="1"/>
              <a:t>fugit</a:t>
            </a:r>
            <a:r>
              <a:rPr lang="it-IT" dirty="0"/>
              <a:t>, sed quia </a:t>
            </a:r>
            <a:r>
              <a:rPr lang="it-IT" dirty="0" err="1"/>
              <a:t>consequuntur</a:t>
            </a:r>
            <a:r>
              <a:rPr lang="it-IT" dirty="0"/>
              <a:t> magni </a:t>
            </a:r>
            <a:r>
              <a:rPr lang="it-IT" dirty="0" err="1"/>
              <a:t>dolores</a:t>
            </a:r>
            <a:r>
              <a:rPr lang="it-IT" dirty="0"/>
              <a:t> </a:t>
            </a:r>
            <a:r>
              <a:rPr lang="it-IT" dirty="0" err="1"/>
              <a:t>eos</a:t>
            </a:r>
            <a:r>
              <a:rPr lang="it-IT" dirty="0"/>
              <a:t> qui ratione </a:t>
            </a:r>
            <a:r>
              <a:rPr lang="it-IT" dirty="0" err="1"/>
              <a:t>voluptatem</a:t>
            </a:r>
            <a:r>
              <a:rPr lang="it-IT" dirty="0"/>
              <a:t> </a:t>
            </a:r>
            <a:r>
              <a:rPr lang="it-IT" dirty="0" err="1"/>
              <a:t>sequi</a:t>
            </a:r>
            <a:r>
              <a:rPr lang="it-IT" dirty="0"/>
              <a:t> </a:t>
            </a:r>
            <a:r>
              <a:rPr lang="it-IT" dirty="0" err="1"/>
              <a:t>nesciunt</a:t>
            </a:r>
            <a:r>
              <a:rPr lang="it-IT" dirty="0"/>
              <a:t>. </a:t>
            </a:r>
          </a:p>
        </p:txBody>
      </p:sp>
      <p:sp>
        <p:nvSpPr>
          <p:cNvPr id="7" name="Segnaposto contenuto 2">
            <a:extLst>
              <a:ext uri="{FF2B5EF4-FFF2-40B4-BE49-F238E27FC236}">
                <a16:creationId xmlns:a16="http://schemas.microsoft.com/office/drawing/2014/main" id="{5A7B8AF5-8FEA-AC90-78DF-E061B580EC52}"/>
              </a:ext>
            </a:extLst>
          </p:cNvPr>
          <p:cNvSpPr>
            <a:spLocks noGrp="1"/>
          </p:cNvSpPr>
          <p:nvPr>
            <p:ph sz="half" idx="23"/>
          </p:nvPr>
        </p:nvSpPr>
        <p:spPr>
          <a:xfrm>
            <a:off x="3365581" y="3040489"/>
            <a:ext cx="2625724" cy="703261"/>
          </a:xfrm>
          <a:prstGeom prst="rect">
            <a:avLst/>
          </a:prstGeom>
        </p:spPr>
        <p:txBody>
          <a:bodyPr bIns="0" anchor="b" anchorCtr="0"/>
          <a:lstStyle>
            <a:lvl1pPr marL="0" indent="0">
              <a:buNone/>
              <a:defRPr sz="2500">
                <a:latin typeface="Didot" panose="02000503000000020003" pitchFamily="2" charset="-79"/>
                <a:cs typeface="Didot" panose="02000503000000020003" pitchFamily="2" charset="-79"/>
              </a:defRPr>
            </a:lvl1pPr>
            <a:lvl2pPr marL="457200" indent="0">
              <a:buNone/>
              <a:defRPr sz="2500">
                <a:latin typeface="Didot" panose="02000503000000020003" pitchFamily="2" charset="-79"/>
                <a:cs typeface="Didot" panose="02000503000000020003" pitchFamily="2" charset="-79"/>
              </a:defRPr>
            </a:lvl2pPr>
            <a:lvl3pPr marL="914400" indent="0">
              <a:buNone/>
              <a:defRPr sz="2500">
                <a:latin typeface="Didot" panose="02000503000000020003" pitchFamily="2" charset="-79"/>
                <a:cs typeface="Didot" panose="02000503000000020003" pitchFamily="2" charset="-79"/>
              </a:defRPr>
            </a:lvl3pPr>
            <a:lvl4pPr marL="1371600" indent="0">
              <a:buNone/>
              <a:defRPr sz="2500">
                <a:latin typeface="Didot" panose="02000503000000020003" pitchFamily="2" charset="-79"/>
                <a:cs typeface="Didot" panose="02000503000000020003" pitchFamily="2" charset="-79"/>
              </a:defRPr>
            </a:lvl4pPr>
            <a:lvl5pPr marL="1828800" indent="0">
              <a:buNone/>
              <a:defRPr sz="2500">
                <a:latin typeface="Didot" panose="02000503000000020003" pitchFamily="2" charset="-79"/>
                <a:cs typeface="Didot" panose="02000503000000020003" pitchFamily="2" charset="-79"/>
              </a:defRPr>
            </a:lvl5pPr>
          </a:lstStyle>
          <a:p>
            <a:pPr lvl="0"/>
            <a:r>
              <a:rPr lang="it-IT" dirty="0"/>
              <a:t>Fare clic per modificare</a:t>
            </a:r>
          </a:p>
        </p:txBody>
      </p:sp>
      <p:sp>
        <p:nvSpPr>
          <p:cNvPr id="10" name="Segnaposto immagine 2">
            <a:extLst>
              <a:ext uri="{FF2B5EF4-FFF2-40B4-BE49-F238E27FC236}">
                <a16:creationId xmlns:a16="http://schemas.microsoft.com/office/drawing/2014/main" id="{C292855A-B829-1EDA-7B68-89E3CB6E6069}"/>
              </a:ext>
            </a:extLst>
          </p:cNvPr>
          <p:cNvSpPr>
            <a:spLocks noGrp="1"/>
          </p:cNvSpPr>
          <p:nvPr>
            <p:ph type="pic" idx="24"/>
          </p:nvPr>
        </p:nvSpPr>
        <p:spPr>
          <a:xfrm>
            <a:off x="8998283" y="1191491"/>
            <a:ext cx="2632405" cy="169414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12" name="Segnaposto piè di pagina 4">
            <a:extLst>
              <a:ext uri="{FF2B5EF4-FFF2-40B4-BE49-F238E27FC236}">
                <a16:creationId xmlns:a16="http://schemas.microsoft.com/office/drawing/2014/main" id="{EFFF289C-B658-4167-382A-C78074522B53}"/>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13" name="Segnaposto numero diapositiva 5">
            <a:extLst>
              <a:ext uri="{FF2B5EF4-FFF2-40B4-BE49-F238E27FC236}">
                <a16:creationId xmlns:a16="http://schemas.microsoft.com/office/drawing/2014/main" id="{1413BC52-B84F-DC07-548F-A9DD7720B4D1}"/>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645333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over_rosso">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luna, sfera, palla, rosso&#10;&#10;Descrizione generata automaticamente">
            <a:extLst>
              <a:ext uri="{FF2B5EF4-FFF2-40B4-BE49-F238E27FC236}">
                <a16:creationId xmlns:a16="http://schemas.microsoft.com/office/drawing/2014/main" id="{FFA761B5-766B-A850-B2F5-7B4BD13FE5DA}"/>
              </a:ext>
            </a:extLst>
          </p:cNvPr>
          <p:cNvPicPr>
            <a:picLocks noChangeAspect="1"/>
          </p:cNvPicPr>
          <p:nvPr userDrawn="1"/>
        </p:nvPicPr>
        <p:blipFill>
          <a:blip r:embed="rId2"/>
          <a:stretch>
            <a:fillRect/>
          </a:stretch>
        </p:blipFill>
        <p:spPr>
          <a:xfrm>
            <a:off x="0" y="0"/>
            <a:ext cx="5080000" cy="6858000"/>
          </a:xfrm>
          <a:prstGeom prst="rect">
            <a:avLst/>
          </a:prstGeom>
        </p:spPr>
      </p:pic>
      <p:sp>
        <p:nvSpPr>
          <p:cNvPr id="7" name="Segnaposto titolo 3">
            <a:extLst>
              <a:ext uri="{FF2B5EF4-FFF2-40B4-BE49-F238E27FC236}">
                <a16:creationId xmlns:a16="http://schemas.microsoft.com/office/drawing/2014/main" id="{8668753B-8A19-2D69-7E4C-8A67889A610F}"/>
              </a:ext>
            </a:extLst>
          </p:cNvPr>
          <p:cNvSpPr>
            <a:spLocks noGrp="1"/>
          </p:cNvSpPr>
          <p:nvPr>
            <p:ph type="title" hasCustomPrompt="1"/>
          </p:nvPr>
        </p:nvSpPr>
        <p:spPr>
          <a:xfrm>
            <a:off x="6167437" y="1320800"/>
            <a:ext cx="5456237" cy="2679700"/>
          </a:xfrm>
          <a:prstGeom prst="rect">
            <a:avLst/>
          </a:prstGeom>
        </p:spPr>
        <p:txBody>
          <a:bodyPr vert="horz" lIns="91440" tIns="45720" rIns="91440" bIns="45720" rtlCol="0" anchor="b" anchorCtr="0">
            <a:normAutofit/>
          </a:bodyPr>
          <a:lstStyle>
            <a:lvl1pPr>
              <a:defRPr sz="5500" b="0" i="0">
                <a:solidFill>
                  <a:schemeClr val="tx1"/>
                </a:solidFill>
                <a:latin typeface="Didot" panose="02000503000000020003" pitchFamily="2" charset="-79"/>
                <a:cs typeface="Didot" panose="02000503000000020003" pitchFamily="2" charset="-79"/>
              </a:defRPr>
            </a:lvl1pPr>
          </a:lstStyle>
          <a:p>
            <a:r>
              <a:rPr lang="it-IT" dirty="0"/>
              <a:t>Titolo della presentazione</a:t>
            </a:r>
          </a:p>
        </p:txBody>
      </p:sp>
      <p:sp>
        <p:nvSpPr>
          <p:cNvPr id="10" name="Segnaposto testo 9">
            <a:extLst>
              <a:ext uri="{FF2B5EF4-FFF2-40B4-BE49-F238E27FC236}">
                <a16:creationId xmlns:a16="http://schemas.microsoft.com/office/drawing/2014/main" id="{EBEE2010-7C34-8F10-F213-907C94CF02FF}"/>
              </a:ext>
            </a:extLst>
          </p:cNvPr>
          <p:cNvSpPr>
            <a:spLocks noGrp="1"/>
          </p:cNvSpPr>
          <p:nvPr>
            <p:ph type="body" sz="quarter" idx="13" hasCustomPrompt="1"/>
          </p:nvPr>
        </p:nvSpPr>
        <p:spPr>
          <a:xfrm>
            <a:off x="6167438" y="5290683"/>
            <a:ext cx="4516439" cy="986292"/>
          </a:xfrm>
          <a:prstGeom prst="rect">
            <a:avLst/>
          </a:prstGeom>
        </p:spPr>
        <p:txBody>
          <a:bodyPr/>
          <a:lstStyle>
            <a:lvl1pPr marL="0" indent="0">
              <a:lnSpc>
                <a:spcPct val="100000"/>
              </a:lnSpc>
              <a:spcBef>
                <a:spcPts val="0"/>
              </a:spcBef>
              <a:spcAft>
                <a:spcPts val="600"/>
              </a:spcAft>
              <a:buNone/>
              <a:defRPr sz="2500" b="0" i="0">
                <a:solidFill>
                  <a:schemeClr val="tx1"/>
                </a:solidFill>
                <a:latin typeface="Fira Sans Light" panose="020B0403050000020004" pitchFamily="34" charset="0"/>
              </a:defRPr>
            </a:lvl1pPr>
          </a:lstStyle>
          <a:p>
            <a:pPr lvl="0"/>
            <a:r>
              <a:rPr lang="it-IT" dirty="0"/>
              <a:t>Sottotitolo della Presentazione</a:t>
            </a:r>
          </a:p>
        </p:txBody>
      </p:sp>
      <p:sp>
        <p:nvSpPr>
          <p:cNvPr id="5" name="Rettangolo 4">
            <a:extLst>
              <a:ext uri="{FF2B5EF4-FFF2-40B4-BE49-F238E27FC236}">
                <a16:creationId xmlns:a16="http://schemas.microsoft.com/office/drawing/2014/main" id="{4F55FBB4-FE4C-15CE-74A7-8D612D68350E}"/>
              </a:ext>
            </a:extLst>
          </p:cNvPr>
          <p:cNvSpPr/>
          <p:nvPr userDrawn="1"/>
        </p:nvSpPr>
        <p:spPr>
          <a:xfrm>
            <a:off x="4457700" y="4467791"/>
            <a:ext cx="3400425" cy="1905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60CC374B-DDC9-55C2-ADD1-393A1AFF7C0B}"/>
              </a:ext>
            </a:extLst>
          </p:cNvPr>
          <p:cNvPicPr>
            <a:picLocks noChangeAspect="1"/>
          </p:cNvPicPr>
          <p:nvPr userDrawn="1"/>
        </p:nvPicPr>
        <p:blipFill>
          <a:blip r:embed="rId3"/>
          <a:srcRect/>
          <a:stretch/>
        </p:blipFill>
        <p:spPr>
          <a:xfrm>
            <a:off x="520262" y="599446"/>
            <a:ext cx="1687215" cy="418429"/>
          </a:xfrm>
          <a:prstGeom prst="rect">
            <a:avLst/>
          </a:prstGeom>
        </p:spPr>
      </p:pic>
    </p:spTree>
    <p:extLst>
      <p:ext uri="{BB962C8B-B14F-4D97-AF65-F5344CB8AC3E}">
        <p14:creationId xmlns:p14="http://schemas.microsoft.com/office/powerpoint/2010/main" val="95635189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_giallo">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737811D-0150-D757-1BF8-985253F5CFAC}"/>
              </a:ext>
            </a:extLst>
          </p:cNvPr>
          <p:cNvSpPr/>
          <p:nvPr userDrawn="1"/>
        </p:nvSpPr>
        <p:spPr>
          <a:xfrm>
            <a:off x="0" y="0"/>
            <a:ext cx="7858125" cy="6858000"/>
          </a:xfrm>
          <a:prstGeom prst="rect">
            <a:avLst/>
          </a:prstGeom>
          <a:solidFill>
            <a:srgbClr val="FAD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itolo 3">
            <a:extLst>
              <a:ext uri="{FF2B5EF4-FFF2-40B4-BE49-F238E27FC236}">
                <a16:creationId xmlns:a16="http://schemas.microsoft.com/office/drawing/2014/main" id="{8668753B-8A19-2D69-7E4C-8A67889A610F}"/>
              </a:ext>
            </a:extLst>
          </p:cNvPr>
          <p:cNvSpPr>
            <a:spLocks noGrp="1"/>
          </p:cNvSpPr>
          <p:nvPr>
            <p:ph type="title" hasCustomPrompt="1"/>
          </p:nvPr>
        </p:nvSpPr>
        <p:spPr>
          <a:xfrm>
            <a:off x="1460501" y="1320800"/>
            <a:ext cx="5457824" cy="2679700"/>
          </a:xfrm>
          <a:prstGeom prst="rect">
            <a:avLst/>
          </a:prstGeom>
        </p:spPr>
        <p:txBody>
          <a:bodyPr vert="horz" lIns="91440" tIns="45720" rIns="91440" bIns="45720" rtlCol="0" anchor="b" anchorCtr="0">
            <a:normAutofit/>
          </a:bodyPr>
          <a:lstStyle>
            <a:lvl1pPr>
              <a:defRPr sz="5500" b="1" i="0">
                <a:solidFill>
                  <a:schemeClr val="tx1"/>
                </a:solidFill>
                <a:latin typeface="Didot" panose="02000503000000020003" pitchFamily="2" charset="-79"/>
                <a:cs typeface="Didot" panose="02000503000000020003" pitchFamily="2" charset="-79"/>
              </a:defRPr>
            </a:lvl1pPr>
          </a:lstStyle>
          <a:p>
            <a:r>
              <a:rPr lang="it-IT" dirty="0"/>
              <a:t>Titolo della presentazione</a:t>
            </a:r>
          </a:p>
        </p:txBody>
      </p:sp>
      <p:sp>
        <p:nvSpPr>
          <p:cNvPr id="10" name="Segnaposto testo 9">
            <a:extLst>
              <a:ext uri="{FF2B5EF4-FFF2-40B4-BE49-F238E27FC236}">
                <a16:creationId xmlns:a16="http://schemas.microsoft.com/office/drawing/2014/main" id="{EBEE2010-7C34-8F10-F213-907C94CF02FF}"/>
              </a:ext>
            </a:extLst>
          </p:cNvPr>
          <p:cNvSpPr>
            <a:spLocks noGrp="1"/>
          </p:cNvSpPr>
          <p:nvPr>
            <p:ph type="body" sz="quarter" idx="13" hasCustomPrompt="1"/>
          </p:nvPr>
        </p:nvSpPr>
        <p:spPr>
          <a:xfrm>
            <a:off x="1458916" y="5290683"/>
            <a:ext cx="5457824" cy="986292"/>
          </a:xfrm>
          <a:prstGeom prst="rect">
            <a:avLst/>
          </a:prstGeom>
        </p:spPr>
        <p:txBody>
          <a:bodyPr/>
          <a:lstStyle>
            <a:lvl1pPr marL="0" indent="0">
              <a:lnSpc>
                <a:spcPct val="100000"/>
              </a:lnSpc>
              <a:spcBef>
                <a:spcPts val="0"/>
              </a:spcBef>
              <a:spcAft>
                <a:spcPts val="600"/>
              </a:spcAft>
              <a:buNone/>
              <a:defRPr sz="2500" b="0" i="0">
                <a:solidFill>
                  <a:schemeClr val="tx1"/>
                </a:solidFill>
                <a:latin typeface="Fira Sans Light" panose="020B0403050000020004" pitchFamily="34" charset="0"/>
              </a:defRPr>
            </a:lvl1pPr>
          </a:lstStyle>
          <a:p>
            <a:pPr lvl="0"/>
            <a:r>
              <a:rPr lang="it-IT" dirty="0"/>
              <a:t>Sottotitolo della Presentazione</a:t>
            </a:r>
          </a:p>
        </p:txBody>
      </p:sp>
      <p:pic>
        <p:nvPicPr>
          <p:cNvPr id="8" name="Immagine 7" descr="Immagine che contiene Carattere, Elementi grafici, schermata, testo&#10;&#10;Descrizione generata automaticamente">
            <a:extLst>
              <a:ext uri="{FF2B5EF4-FFF2-40B4-BE49-F238E27FC236}">
                <a16:creationId xmlns:a16="http://schemas.microsoft.com/office/drawing/2014/main" id="{3AA36CD9-B372-E0AF-8DF8-B9D011673EEB}"/>
              </a:ext>
            </a:extLst>
          </p:cNvPr>
          <p:cNvPicPr>
            <a:picLocks noChangeAspect="1"/>
          </p:cNvPicPr>
          <p:nvPr userDrawn="1"/>
        </p:nvPicPr>
        <p:blipFill>
          <a:blip r:embed="rId2"/>
          <a:stretch>
            <a:fillRect/>
          </a:stretch>
        </p:blipFill>
        <p:spPr>
          <a:xfrm>
            <a:off x="517525" y="603251"/>
            <a:ext cx="1687218" cy="418430"/>
          </a:xfrm>
          <a:prstGeom prst="rect">
            <a:avLst/>
          </a:prstGeom>
        </p:spPr>
      </p:pic>
      <p:pic>
        <p:nvPicPr>
          <p:cNvPr id="6" name="Immagine 5" descr="Immagine che contiene uovo, palla, bianco e nero, sfera&#10;&#10;Descrizione generata automaticamente">
            <a:extLst>
              <a:ext uri="{FF2B5EF4-FFF2-40B4-BE49-F238E27FC236}">
                <a16:creationId xmlns:a16="http://schemas.microsoft.com/office/drawing/2014/main" id="{DF218CC3-9FCA-41CE-586E-AD080F3BE33B}"/>
              </a:ext>
            </a:extLst>
          </p:cNvPr>
          <p:cNvPicPr>
            <a:picLocks noChangeAspect="1"/>
          </p:cNvPicPr>
          <p:nvPr userDrawn="1"/>
        </p:nvPicPr>
        <p:blipFill>
          <a:blip r:embed="rId3"/>
          <a:stretch>
            <a:fillRect/>
          </a:stretch>
        </p:blipFill>
        <p:spPr>
          <a:xfrm>
            <a:off x="7861300" y="0"/>
            <a:ext cx="4330700" cy="6858000"/>
          </a:xfrm>
          <a:prstGeom prst="rect">
            <a:avLst/>
          </a:prstGeom>
        </p:spPr>
      </p:pic>
    </p:spTree>
    <p:extLst>
      <p:ext uri="{BB962C8B-B14F-4D97-AF65-F5344CB8AC3E}">
        <p14:creationId xmlns:p14="http://schemas.microsoft.com/office/powerpoint/2010/main" val="7483669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hiusura_rosso">
  <p:cSld name="Chiusura_rosso">
    <p:bg>
      <p:bgPr>
        <a:solidFill>
          <a:schemeClr val="lt1"/>
        </a:solidFill>
        <a:effectLst/>
      </p:bgPr>
    </p:bg>
    <p:spTree>
      <p:nvGrpSpPr>
        <p:cNvPr id="1" name="Shape 112"/>
        <p:cNvGrpSpPr/>
        <p:nvPr/>
      </p:nvGrpSpPr>
      <p:grpSpPr>
        <a:xfrm>
          <a:off x="0" y="0"/>
          <a:ext cx="0" cy="0"/>
          <a:chOff x="0" y="0"/>
          <a:chExt cx="0" cy="0"/>
        </a:xfrm>
      </p:grpSpPr>
      <p:pic>
        <p:nvPicPr>
          <p:cNvPr id="113" name="Google Shape;113;p39" descr="Immagine che contiene palla, Carminio, ross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4" name="Google Shape;114;p39"/>
          <p:cNvPicPr preferRelativeResize="0"/>
          <p:nvPr/>
        </p:nvPicPr>
        <p:blipFill rotWithShape="1">
          <a:blip r:embed="rId3">
            <a:alphaModFix/>
          </a:blip>
          <a:srcRect/>
          <a:stretch/>
        </p:blipFill>
        <p:spPr>
          <a:xfrm>
            <a:off x="520262" y="599446"/>
            <a:ext cx="1687215" cy="418429"/>
          </a:xfrm>
          <a:prstGeom prst="rect">
            <a:avLst/>
          </a:prstGeom>
          <a:noFill/>
          <a:ln>
            <a:noFill/>
          </a:ln>
        </p:spPr>
      </p:pic>
    </p:spTree>
    <p:extLst>
      <p:ext uri="{BB962C8B-B14F-4D97-AF65-F5344CB8AC3E}">
        <p14:creationId xmlns:p14="http://schemas.microsoft.com/office/powerpoint/2010/main" val="4115415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iusura_rosso">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palla, Carminio, rosso&#10;&#10;Descrizione generata automaticamente">
            <a:extLst>
              <a:ext uri="{FF2B5EF4-FFF2-40B4-BE49-F238E27FC236}">
                <a16:creationId xmlns:a16="http://schemas.microsoft.com/office/drawing/2014/main" id="{5949911F-E45F-457F-E7D2-C1614D63355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Immagine 1">
            <a:extLst>
              <a:ext uri="{FF2B5EF4-FFF2-40B4-BE49-F238E27FC236}">
                <a16:creationId xmlns:a16="http://schemas.microsoft.com/office/drawing/2014/main" id="{7E4CA904-C08F-9C01-A158-4833DB1BE9CA}"/>
              </a:ext>
            </a:extLst>
          </p:cNvPr>
          <p:cNvPicPr>
            <a:picLocks noChangeAspect="1"/>
          </p:cNvPicPr>
          <p:nvPr userDrawn="1"/>
        </p:nvPicPr>
        <p:blipFill>
          <a:blip r:embed="rId3"/>
          <a:srcRect/>
          <a:stretch/>
        </p:blipFill>
        <p:spPr>
          <a:xfrm>
            <a:off x="520262" y="599446"/>
            <a:ext cx="1687215" cy="418429"/>
          </a:xfrm>
          <a:prstGeom prst="rect">
            <a:avLst/>
          </a:prstGeom>
        </p:spPr>
      </p:pic>
    </p:spTree>
    <p:extLst>
      <p:ext uri="{BB962C8B-B14F-4D97-AF65-F5344CB8AC3E}">
        <p14:creationId xmlns:p14="http://schemas.microsoft.com/office/powerpoint/2010/main" val="39043944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iusura_azzurro">
    <p:bg>
      <p:bgPr>
        <a:solidFill>
          <a:srgbClr val="AB002A"/>
        </a:solidFill>
        <a:effectLst/>
      </p:bgPr>
    </p:bg>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55E4EC00-B1D3-F550-B6B3-6D8573AF28EC}"/>
              </a:ext>
            </a:extLst>
          </p:cNvPr>
          <p:cNvPicPr>
            <a:picLocks noChangeAspect="1"/>
          </p:cNvPicPr>
          <p:nvPr userDrawn="1"/>
        </p:nvPicPr>
        <p:blipFill>
          <a:blip r:embed="rId2"/>
          <a:srcRect t="6968" b="6968"/>
          <a:stretch/>
        </p:blipFill>
        <p:spPr>
          <a:xfrm flipH="1">
            <a:off x="-939800" y="3260218"/>
            <a:ext cx="6529039" cy="3597782"/>
          </a:xfrm>
          <a:prstGeom prst="rect">
            <a:avLst/>
          </a:prstGeom>
          <a:noFill/>
        </p:spPr>
      </p:pic>
      <p:pic>
        <p:nvPicPr>
          <p:cNvPr id="2" name="Immagine 1">
            <a:extLst>
              <a:ext uri="{FF2B5EF4-FFF2-40B4-BE49-F238E27FC236}">
                <a16:creationId xmlns:a16="http://schemas.microsoft.com/office/drawing/2014/main" id="{7E4CA904-C08F-9C01-A158-4833DB1BE9CA}"/>
              </a:ext>
            </a:extLst>
          </p:cNvPr>
          <p:cNvPicPr>
            <a:picLocks noChangeAspect="1"/>
          </p:cNvPicPr>
          <p:nvPr userDrawn="1"/>
        </p:nvPicPr>
        <p:blipFill>
          <a:blip r:embed="rId3"/>
          <a:srcRect/>
          <a:stretch/>
        </p:blipFill>
        <p:spPr>
          <a:xfrm>
            <a:off x="520263" y="599446"/>
            <a:ext cx="1687213" cy="418428"/>
          </a:xfrm>
          <a:prstGeom prst="rect">
            <a:avLst/>
          </a:prstGeom>
        </p:spPr>
      </p:pic>
    </p:spTree>
    <p:extLst>
      <p:ext uri="{BB962C8B-B14F-4D97-AF65-F5344CB8AC3E}">
        <p14:creationId xmlns:p14="http://schemas.microsoft.com/office/powerpoint/2010/main" val="3546098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_rosso">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737811D-0150-D757-1BF8-985253F5CFAC}"/>
              </a:ext>
            </a:extLst>
          </p:cNvPr>
          <p:cNvSpPr/>
          <p:nvPr userDrawn="1"/>
        </p:nvSpPr>
        <p:spPr>
          <a:xfrm>
            <a:off x="0" y="0"/>
            <a:ext cx="7858125" cy="6858000"/>
          </a:xfrm>
          <a:prstGeom prst="rect">
            <a:avLst/>
          </a:prstGeom>
          <a:solidFill>
            <a:srgbClr val="9C1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titolo 3">
            <a:extLst>
              <a:ext uri="{FF2B5EF4-FFF2-40B4-BE49-F238E27FC236}">
                <a16:creationId xmlns:a16="http://schemas.microsoft.com/office/drawing/2014/main" id="{8668753B-8A19-2D69-7E4C-8A67889A610F}"/>
              </a:ext>
            </a:extLst>
          </p:cNvPr>
          <p:cNvSpPr>
            <a:spLocks noGrp="1"/>
          </p:cNvSpPr>
          <p:nvPr>
            <p:ph type="title" hasCustomPrompt="1"/>
          </p:nvPr>
        </p:nvSpPr>
        <p:spPr>
          <a:xfrm>
            <a:off x="1460501" y="1320800"/>
            <a:ext cx="5457824" cy="2679700"/>
          </a:xfrm>
          <a:prstGeom prst="rect">
            <a:avLst/>
          </a:prstGeom>
        </p:spPr>
        <p:txBody>
          <a:bodyPr vert="horz" lIns="91440" tIns="45720" rIns="91440" bIns="45720" rtlCol="0" anchor="b" anchorCtr="0">
            <a:normAutofit/>
          </a:bodyPr>
          <a:lstStyle>
            <a:lvl1pPr>
              <a:defRPr sz="5500" b="0" i="0">
                <a:solidFill>
                  <a:schemeClr val="bg1"/>
                </a:solidFill>
                <a:latin typeface="Didot" panose="02000503000000020003" pitchFamily="2" charset="-79"/>
                <a:cs typeface="Didot" panose="02000503000000020003" pitchFamily="2" charset="-79"/>
              </a:defRPr>
            </a:lvl1pPr>
          </a:lstStyle>
          <a:p>
            <a:r>
              <a:rPr lang="it-IT" dirty="0"/>
              <a:t>Contemporary</a:t>
            </a:r>
            <a:br>
              <a:rPr lang="it-IT" dirty="0"/>
            </a:br>
            <a:r>
              <a:rPr lang="it-IT" dirty="0"/>
              <a:t>IP </a:t>
            </a:r>
            <a:r>
              <a:rPr lang="it-IT" dirty="0" err="1"/>
              <a:t>Lawyers</a:t>
            </a:r>
            <a:endParaRPr lang="it-IT" dirty="0"/>
          </a:p>
        </p:txBody>
      </p:sp>
      <p:sp>
        <p:nvSpPr>
          <p:cNvPr id="10" name="Segnaposto testo 9">
            <a:extLst>
              <a:ext uri="{FF2B5EF4-FFF2-40B4-BE49-F238E27FC236}">
                <a16:creationId xmlns:a16="http://schemas.microsoft.com/office/drawing/2014/main" id="{EBEE2010-7C34-8F10-F213-907C94CF02FF}"/>
              </a:ext>
            </a:extLst>
          </p:cNvPr>
          <p:cNvSpPr>
            <a:spLocks noGrp="1"/>
          </p:cNvSpPr>
          <p:nvPr>
            <p:ph type="body" sz="quarter" idx="13" hasCustomPrompt="1"/>
          </p:nvPr>
        </p:nvSpPr>
        <p:spPr>
          <a:xfrm>
            <a:off x="1458916" y="5290683"/>
            <a:ext cx="5457824" cy="986292"/>
          </a:xfrm>
          <a:prstGeom prst="rect">
            <a:avLst/>
          </a:prstGeom>
        </p:spPr>
        <p:txBody>
          <a:bodyPr/>
          <a:lstStyle>
            <a:lvl1pPr marL="0" indent="0">
              <a:lnSpc>
                <a:spcPct val="100000"/>
              </a:lnSpc>
              <a:spcBef>
                <a:spcPts val="0"/>
              </a:spcBef>
              <a:spcAft>
                <a:spcPts val="600"/>
              </a:spcAft>
              <a:buNone/>
              <a:defRPr sz="2500" b="0" i="0">
                <a:solidFill>
                  <a:schemeClr val="bg1"/>
                </a:solidFill>
                <a:latin typeface="Fira Sans Light" panose="020B0403050000020004" pitchFamily="34" charset="0"/>
              </a:defRPr>
            </a:lvl1pPr>
          </a:lstStyle>
          <a:p>
            <a:pPr lvl="0"/>
            <a:r>
              <a:rPr lang="it-IT" dirty="0"/>
              <a:t>Sottotitolo della Presentazione</a:t>
            </a:r>
          </a:p>
        </p:txBody>
      </p:sp>
      <p:pic>
        <p:nvPicPr>
          <p:cNvPr id="6" name="Immagine 5">
            <a:extLst>
              <a:ext uri="{FF2B5EF4-FFF2-40B4-BE49-F238E27FC236}">
                <a16:creationId xmlns:a16="http://schemas.microsoft.com/office/drawing/2014/main" id="{DF218CC3-9FCA-41CE-586E-AD080F3BE33B}"/>
              </a:ext>
            </a:extLst>
          </p:cNvPr>
          <p:cNvPicPr>
            <a:picLocks noChangeAspect="1"/>
          </p:cNvPicPr>
          <p:nvPr userDrawn="1"/>
        </p:nvPicPr>
        <p:blipFill>
          <a:blip r:embed="rId2"/>
          <a:srcRect/>
          <a:stretch/>
        </p:blipFill>
        <p:spPr>
          <a:xfrm>
            <a:off x="7861300" y="0"/>
            <a:ext cx="4330700" cy="6858000"/>
          </a:xfrm>
          <a:prstGeom prst="rect">
            <a:avLst/>
          </a:prstGeom>
        </p:spPr>
      </p:pic>
      <p:pic>
        <p:nvPicPr>
          <p:cNvPr id="4" name="Immagine 3">
            <a:extLst>
              <a:ext uri="{FF2B5EF4-FFF2-40B4-BE49-F238E27FC236}">
                <a16:creationId xmlns:a16="http://schemas.microsoft.com/office/drawing/2014/main" id="{DEF939C9-B9BA-B18F-D914-4150F78FCC23}"/>
              </a:ext>
            </a:extLst>
          </p:cNvPr>
          <p:cNvPicPr>
            <a:picLocks noChangeAspect="1"/>
          </p:cNvPicPr>
          <p:nvPr userDrawn="1"/>
        </p:nvPicPr>
        <p:blipFill>
          <a:blip r:embed="rId3"/>
          <a:srcRect/>
          <a:stretch/>
        </p:blipFill>
        <p:spPr>
          <a:xfrm>
            <a:off x="520262" y="599446"/>
            <a:ext cx="1687215" cy="418429"/>
          </a:xfrm>
          <a:prstGeom prst="rect">
            <a:avLst/>
          </a:prstGeom>
        </p:spPr>
      </p:pic>
    </p:spTree>
    <p:extLst>
      <p:ext uri="{BB962C8B-B14F-4D97-AF65-F5344CB8AC3E}">
        <p14:creationId xmlns:p14="http://schemas.microsoft.com/office/powerpoint/2010/main" val="221294408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_azzurro">
    <p:spTree>
      <p:nvGrpSpPr>
        <p:cNvPr id="1" name=""/>
        <p:cNvGrpSpPr/>
        <p:nvPr/>
      </p:nvGrpSpPr>
      <p:grpSpPr>
        <a:xfrm>
          <a:off x="0" y="0"/>
          <a:ext cx="0" cy="0"/>
          <a:chOff x="0" y="0"/>
          <a:chExt cx="0" cy="0"/>
        </a:xfrm>
      </p:grpSpPr>
      <p:pic>
        <p:nvPicPr>
          <p:cNvPr id="10" name="Immagine 9" descr="Immagine che contiene cielo, Blu elettrico, strumento di scrittura&#10;&#10;Descrizione generata automaticamente">
            <a:extLst>
              <a:ext uri="{FF2B5EF4-FFF2-40B4-BE49-F238E27FC236}">
                <a16:creationId xmlns:a16="http://schemas.microsoft.com/office/drawing/2014/main" id="{0C08DEF2-BBF3-8AB4-3295-3BF434ED444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C4712403-D05D-B86A-DDAA-73935548B0BE}"/>
              </a:ext>
            </a:extLst>
          </p:cNvPr>
          <p:cNvSpPr>
            <a:spLocks noGrp="1"/>
          </p:cNvSpPr>
          <p:nvPr>
            <p:ph type="title" hasCustomPrompt="1"/>
          </p:nvPr>
        </p:nvSpPr>
        <p:spPr>
          <a:xfrm>
            <a:off x="4315326" y="1086059"/>
            <a:ext cx="5901489" cy="778669"/>
          </a:xfrm>
          <a:prstGeom prst="rect">
            <a:avLst/>
          </a:prstGeom>
        </p:spPr>
        <p:txBody>
          <a:bodyPr/>
          <a:lstStyle>
            <a:lvl1pPr>
              <a:defRPr>
                <a:solidFill>
                  <a:schemeClr val="bg1"/>
                </a:solidFill>
                <a:latin typeface="Didot" panose="02000503000000020003" pitchFamily="2" charset="-79"/>
                <a:cs typeface="Didot" panose="02000503000000020003" pitchFamily="2" charset="-79"/>
              </a:defRPr>
            </a:lvl1pPr>
          </a:lstStyle>
          <a:p>
            <a:r>
              <a:rPr lang="it-IT" dirty="0"/>
              <a:t>AGENDA</a:t>
            </a:r>
          </a:p>
        </p:txBody>
      </p:sp>
      <p:sp>
        <p:nvSpPr>
          <p:cNvPr id="3" name="Segnaposto contenuto 2">
            <a:extLst>
              <a:ext uri="{FF2B5EF4-FFF2-40B4-BE49-F238E27FC236}">
                <a16:creationId xmlns:a16="http://schemas.microsoft.com/office/drawing/2014/main" id="{CC2F4083-83C5-1C73-4997-81B19EC0DA9D}"/>
              </a:ext>
            </a:extLst>
          </p:cNvPr>
          <p:cNvSpPr>
            <a:spLocks noGrp="1"/>
          </p:cNvSpPr>
          <p:nvPr>
            <p:ph idx="1" hasCustomPrompt="1"/>
          </p:nvPr>
        </p:nvSpPr>
        <p:spPr>
          <a:xfrm>
            <a:off x="5229224" y="2267953"/>
            <a:ext cx="6373957" cy="4126497"/>
          </a:xfrm>
          <a:prstGeom prst="rect">
            <a:avLst/>
          </a:prstGeom>
        </p:spPr>
        <p:txBody>
          <a:bodyPr/>
          <a:lstStyle>
            <a:lvl1pPr marL="0" indent="0">
              <a:lnSpc>
                <a:spcPct val="100000"/>
              </a:lnSpc>
              <a:spcBef>
                <a:spcPts val="0"/>
              </a:spcBef>
              <a:spcAft>
                <a:spcPts val="800"/>
              </a:spcAft>
              <a:buNone/>
              <a:defRPr sz="2600" b="0" i="0">
                <a:latin typeface="Fira Sans" panose="020B0503050000020004" pitchFamily="34" charset="0"/>
              </a:defRPr>
            </a:lvl1pPr>
          </a:lstStyle>
          <a:p>
            <a:pPr lvl="0"/>
            <a:r>
              <a:rPr lang="it-IT" dirty="0"/>
              <a:t>Saluti del Presidente</a:t>
            </a:r>
          </a:p>
          <a:p>
            <a:pPr lvl="0"/>
            <a:endParaRPr lang="it-IT" dirty="0"/>
          </a:p>
          <a:p>
            <a:pPr lvl="0"/>
            <a:r>
              <a:rPr lang="it-IT" dirty="0"/>
              <a:t>IP e Intelligenza Artificiale</a:t>
            </a:r>
          </a:p>
          <a:p>
            <a:pPr lvl="0"/>
            <a:br>
              <a:rPr lang="it-IT" dirty="0"/>
            </a:br>
            <a:r>
              <a:rPr lang="it-IT" dirty="0"/>
              <a:t>Gli scenari</a:t>
            </a:r>
          </a:p>
          <a:p>
            <a:pPr lvl="0"/>
            <a:endParaRPr lang="it-IT" dirty="0"/>
          </a:p>
          <a:p>
            <a:pPr lvl="0"/>
            <a:r>
              <a:rPr lang="it-IT" dirty="0"/>
              <a:t>Argomento che tratteremo 3</a:t>
            </a:r>
          </a:p>
        </p:txBody>
      </p:sp>
      <p:sp>
        <p:nvSpPr>
          <p:cNvPr id="4" name="Segnaposto piè di pagina 4">
            <a:extLst>
              <a:ext uri="{FF2B5EF4-FFF2-40B4-BE49-F238E27FC236}">
                <a16:creationId xmlns:a16="http://schemas.microsoft.com/office/drawing/2014/main" id="{0C72D9F3-6728-5761-5A41-DE69C4B5AB67}"/>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6" name="Segnaposto numero diapositiva 5">
            <a:extLst>
              <a:ext uri="{FF2B5EF4-FFF2-40B4-BE49-F238E27FC236}">
                <a16:creationId xmlns:a16="http://schemas.microsoft.com/office/drawing/2014/main" id="{A9C410CC-26CE-BB36-B952-B48CDF797525}"/>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11" name="Ovale 10">
            <a:extLst>
              <a:ext uri="{FF2B5EF4-FFF2-40B4-BE49-F238E27FC236}">
                <a16:creationId xmlns:a16="http://schemas.microsoft.com/office/drawing/2014/main" id="{691618F2-79EA-3D7A-ED2F-E8369A2DB88D}"/>
              </a:ext>
            </a:extLst>
          </p:cNvPr>
          <p:cNvSpPr/>
          <p:nvPr userDrawn="1"/>
        </p:nvSpPr>
        <p:spPr>
          <a:xfrm>
            <a:off x="4315326" y="2142956"/>
            <a:ext cx="720224" cy="720224"/>
          </a:xfrm>
          <a:prstGeom prst="ellipse">
            <a:avLst/>
          </a:prstGeom>
          <a:solidFill>
            <a:srgbClr val="FAD62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2200" b="1" i="0" dirty="0">
                <a:solidFill>
                  <a:schemeClr val="tx1"/>
                </a:solidFill>
                <a:latin typeface="Didot" panose="02000503000000020003" pitchFamily="2" charset="-79"/>
                <a:cs typeface="Didot" panose="02000503000000020003" pitchFamily="2" charset="-79"/>
              </a:rPr>
              <a:t>01.</a:t>
            </a:r>
          </a:p>
        </p:txBody>
      </p:sp>
      <p:pic>
        <p:nvPicPr>
          <p:cNvPr id="5" name="Immagine 4">
            <a:extLst>
              <a:ext uri="{FF2B5EF4-FFF2-40B4-BE49-F238E27FC236}">
                <a16:creationId xmlns:a16="http://schemas.microsoft.com/office/drawing/2014/main" id="{EBB189B9-C242-36AD-E637-E3F6E41ED394}"/>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3937263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Agenda_rosso">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0C08DEF2-BBF3-8AB4-3295-3BF434ED444C}"/>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C4712403-D05D-B86A-DDAA-73935548B0BE}"/>
              </a:ext>
            </a:extLst>
          </p:cNvPr>
          <p:cNvSpPr>
            <a:spLocks noGrp="1"/>
          </p:cNvSpPr>
          <p:nvPr>
            <p:ph type="title" hasCustomPrompt="1"/>
          </p:nvPr>
        </p:nvSpPr>
        <p:spPr>
          <a:xfrm>
            <a:off x="4315326" y="1086059"/>
            <a:ext cx="5901489" cy="778669"/>
          </a:xfrm>
          <a:prstGeom prst="rect">
            <a:avLst/>
          </a:prstGeom>
        </p:spPr>
        <p:txBody>
          <a:bodyPr/>
          <a:lstStyle>
            <a:lvl1pPr>
              <a:defRPr>
                <a:solidFill>
                  <a:schemeClr val="bg1"/>
                </a:solidFill>
                <a:latin typeface="Didot" panose="02000503000000020003" pitchFamily="2" charset="-79"/>
                <a:cs typeface="Didot" panose="02000503000000020003" pitchFamily="2" charset="-79"/>
              </a:defRPr>
            </a:lvl1pPr>
          </a:lstStyle>
          <a:p>
            <a:r>
              <a:rPr lang="it-IT" dirty="0"/>
              <a:t>AGENDA</a:t>
            </a:r>
          </a:p>
        </p:txBody>
      </p:sp>
      <p:sp>
        <p:nvSpPr>
          <p:cNvPr id="3" name="Segnaposto contenuto 2">
            <a:extLst>
              <a:ext uri="{FF2B5EF4-FFF2-40B4-BE49-F238E27FC236}">
                <a16:creationId xmlns:a16="http://schemas.microsoft.com/office/drawing/2014/main" id="{CC2F4083-83C5-1C73-4997-81B19EC0DA9D}"/>
              </a:ext>
            </a:extLst>
          </p:cNvPr>
          <p:cNvSpPr>
            <a:spLocks noGrp="1"/>
          </p:cNvSpPr>
          <p:nvPr>
            <p:ph idx="1" hasCustomPrompt="1"/>
          </p:nvPr>
        </p:nvSpPr>
        <p:spPr>
          <a:xfrm>
            <a:off x="5229224" y="2267953"/>
            <a:ext cx="6373957" cy="4126497"/>
          </a:xfrm>
          <a:prstGeom prst="rect">
            <a:avLst/>
          </a:prstGeom>
        </p:spPr>
        <p:txBody>
          <a:bodyPr/>
          <a:lstStyle>
            <a:lvl1pPr marL="0" indent="0">
              <a:lnSpc>
                <a:spcPct val="100000"/>
              </a:lnSpc>
              <a:spcBef>
                <a:spcPts val="0"/>
              </a:spcBef>
              <a:spcAft>
                <a:spcPts val="800"/>
              </a:spcAft>
              <a:buNone/>
              <a:defRPr sz="2600" b="0" i="0">
                <a:solidFill>
                  <a:schemeClr val="bg1"/>
                </a:solidFill>
                <a:latin typeface="Fira Sans" panose="020B0503050000020004" pitchFamily="34" charset="0"/>
              </a:defRPr>
            </a:lvl1pPr>
          </a:lstStyle>
          <a:p>
            <a:pPr lvl="0"/>
            <a:r>
              <a:rPr lang="it-IT" dirty="0"/>
              <a:t>Saluti del Presidente</a:t>
            </a:r>
          </a:p>
          <a:p>
            <a:pPr lvl="0"/>
            <a:endParaRPr lang="it-IT" dirty="0"/>
          </a:p>
          <a:p>
            <a:pPr lvl="0"/>
            <a:r>
              <a:rPr lang="it-IT" dirty="0"/>
              <a:t>IP e Intelligenza Artificiale</a:t>
            </a:r>
          </a:p>
          <a:p>
            <a:pPr lvl="0"/>
            <a:br>
              <a:rPr lang="it-IT" dirty="0"/>
            </a:br>
            <a:r>
              <a:rPr lang="it-IT" dirty="0"/>
              <a:t>Gli scenari</a:t>
            </a:r>
          </a:p>
          <a:p>
            <a:pPr lvl="0"/>
            <a:endParaRPr lang="it-IT" dirty="0"/>
          </a:p>
          <a:p>
            <a:pPr lvl="0"/>
            <a:r>
              <a:rPr lang="it-IT" dirty="0"/>
              <a:t>Argomento che tratteremo 3</a:t>
            </a:r>
          </a:p>
        </p:txBody>
      </p:sp>
      <p:sp>
        <p:nvSpPr>
          <p:cNvPr id="4" name="Segnaposto piè di pagina 4">
            <a:extLst>
              <a:ext uri="{FF2B5EF4-FFF2-40B4-BE49-F238E27FC236}">
                <a16:creationId xmlns:a16="http://schemas.microsoft.com/office/drawing/2014/main" id="{0C72D9F3-6728-5761-5A41-DE69C4B5AB67}"/>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6" name="Segnaposto numero diapositiva 5">
            <a:extLst>
              <a:ext uri="{FF2B5EF4-FFF2-40B4-BE49-F238E27FC236}">
                <a16:creationId xmlns:a16="http://schemas.microsoft.com/office/drawing/2014/main" id="{A9C410CC-26CE-BB36-B952-B48CDF797525}"/>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11" name="Ovale 10">
            <a:extLst>
              <a:ext uri="{FF2B5EF4-FFF2-40B4-BE49-F238E27FC236}">
                <a16:creationId xmlns:a16="http://schemas.microsoft.com/office/drawing/2014/main" id="{691618F2-79EA-3D7A-ED2F-E8369A2DB88D}"/>
              </a:ext>
            </a:extLst>
          </p:cNvPr>
          <p:cNvSpPr/>
          <p:nvPr userDrawn="1"/>
        </p:nvSpPr>
        <p:spPr>
          <a:xfrm>
            <a:off x="4315326" y="2142956"/>
            <a:ext cx="720224" cy="720224"/>
          </a:xfrm>
          <a:prstGeom prst="ellipse">
            <a:avLst/>
          </a:prstGeom>
          <a:solidFill>
            <a:srgbClr val="FAD62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it-IT" sz="2200" b="1" i="0" dirty="0">
                <a:solidFill>
                  <a:schemeClr val="tx1"/>
                </a:solidFill>
                <a:latin typeface="Didot" panose="02000503000000020003" pitchFamily="2" charset="-79"/>
                <a:cs typeface="Didot" panose="02000503000000020003" pitchFamily="2" charset="-79"/>
              </a:rPr>
              <a:t>01.</a:t>
            </a:r>
          </a:p>
        </p:txBody>
      </p:sp>
      <p:pic>
        <p:nvPicPr>
          <p:cNvPr id="5" name="Immagine 4">
            <a:extLst>
              <a:ext uri="{FF2B5EF4-FFF2-40B4-BE49-F238E27FC236}">
                <a16:creationId xmlns:a16="http://schemas.microsoft.com/office/drawing/2014/main" id="{978FED80-F2AE-70D4-95CF-A037A2E40F65}"/>
              </a:ext>
            </a:extLst>
          </p:cNvPr>
          <p:cNvPicPr>
            <a:picLocks noChangeAspect="1"/>
          </p:cNvPicPr>
          <p:nvPr userDrawn="1"/>
        </p:nvPicPr>
        <p:blipFill>
          <a:blip r:embed="rId3"/>
          <a:srcRect/>
          <a:stretch/>
        </p:blipFill>
        <p:spPr>
          <a:xfrm>
            <a:off x="10188515" y="599446"/>
            <a:ext cx="1414666" cy="350837"/>
          </a:xfrm>
          <a:prstGeom prst="rect">
            <a:avLst/>
          </a:prstGeom>
        </p:spPr>
      </p:pic>
    </p:spTree>
    <p:extLst>
      <p:ext uri="{BB962C8B-B14F-4D97-AF65-F5344CB8AC3E}">
        <p14:creationId xmlns:p14="http://schemas.microsoft.com/office/powerpoint/2010/main" val="4217059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sori_1">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pezzo degli scacchi&#10;&#10;Descrizione generata automaticamente con attendibilità media">
            <a:extLst>
              <a:ext uri="{FF2B5EF4-FFF2-40B4-BE49-F238E27FC236}">
                <a16:creationId xmlns:a16="http://schemas.microsoft.com/office/drawing/2014/main" id="{E5B48070-E21D-8832-F05C-6B6ADB7EFD9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olo 1">
            <a:extLst>
              <a:ext uri="{FF2B5EF4-FFF2-40B4-BE49-F238E27FC236}">
                <a16:creationId xmlns:a16="http://schemas.microsoft.com/office/drawing/2014/main" id="{D1890847-5DD1-3D6B-E805-220AAD9C585F}"/>
              </a:ext>
            </a:extLst>
          </p:cNvPr>
          <p:cNvSpPr>
            <a:spLocks noGrp="1"/>
          </p:cNvSpPr>
          <p:nvPr>
            <p:ph type="title" hasCustomPrompt="1"/>
          </p:nvPr>
        </p:nvSpPr>
        <p:spPr>
          <a:xfrm>
            <a:off x="5218383" y="2456212"/>
            <a:ext cx="6415279" cy="2346859"/>
          </a:xfrm>
          <a:prstGeom prst="rect">
            <a:avLst/>
          </a:prstGeom>
        </p:spPr>
        <p:txBody>
          <a:bodyPr/>
          <a:lstStyle>
            <a:lvl1pPr>
              <a:defRPr sz="6000" b="0" i="0">
                <a:solidFill>
                  <a:schemeClr val="tx1"/>
                </a:solidFill>
                <a:latin typeface="Didot" panose="02000503000000020003" pitchFamily="2" charset="-79"/>
                <a:cs typeface="Didot" panose="02000503000000020003" pitchFamily="2" charset="-79"/>
              </a:defRPr>
            </a:lvl1pPr>
          </a:lstStyle>
          <a:p>
            <a:r>
              <a:rPr lang="it-IT" dirty="0"/>
              <a:t>Divisore</a:t>
            </a:r>
            <a:br>
              <a:rPr lang="it-IT" dirty="0"/>
            </a:br>
            <a:r>
              <a:rPr lang="it-IT" dirty="0"/>
              <a:t>01</a:t>
            </a:r>
          </a:p>
        </p:txBody>
      </p:sp>
      <p:sp>
        <p:nvSpPr>
          <p:cNvPr id="2" name="Segnaposto piè di pagina 4">
            <a:extLst>
              <a:ext uri="{FF2B5EF4-FFF2-40B4-BE49-F238E27FC236}">
                <a16:creationId xmlns:a16="http://schemas.microsoft.com/office/drawing/2014/main" id="{0AEE63B2-F65B-237C-E4BC-C91D97A55D52}"/>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3" name="Segnaposto numero diapositiva 5">
            <a:extLst>
              <a:ext uri="{FF2B5EF4-FFF2-40B4-BE49-F238E27FC236}">
                <a16:creationId xmlns:a16="http://schemas.microsoft.com/office/drawing/2014/main" id="{F51447B7-EABB-19BC-34D9-D701082C3CD3}"/>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7" name="Rettangolo 6">
            <a:extLst>
              <a:ext uri="{FF2B5EF4-FFF2-40B4-BE49-F238E27FC236}">
                <a16:creationId xmlns:a16="http://schemas.microsoft.com/office/drawing/2014/main" id="{12F1845E-5AC4-E9A3-9654-AD071720BB12}"/>
              </a:ext>
            </a:extLst>
          </p:cNvPr>
          <p:cNvSpPr/>
          <p:nvPr userDrawn="1"/>
        </p:nvSpPr>
        <p:spPr>
          <a:xfrm>
            <a:off x="5218384" y="4803071"/>
            <a:ext cx="1879600" cy="190500"/>
          </a:xfrm>
          <a:prstGeom prst="rect">
            <a:avLst/>
          </a:prstGeom>
          <a:solidFill>
            <a:srgbClr val="9C18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a:extLst>
              <a:ext uri="{FF2B5EF4-FFF2-40B4-BE49-F238E27FC236}">
                <a16:creationId xmlns:a16="http://schemas.microsoft.com/office/drawing/2014/main" id="{78284D5C-5427-7E07-3E60-3946C0320174}"/>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27475209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sori_2">
    <p:bg>
      <p:bgPr>
        <a:solidFill>
          <a:schemeClr val="bg1"/>
        </a:solidFill>
        <a:effectLst/>
      </p:bgPr>
    </p:bg>
    <p:spTree>
      <p:nvGrpSpPr>
        <p:cNvPr id="1" name=""/>
        <p:cNvGrpSpPr/>
        <p:nvPr/>
      </p:nvGrpSpPr>
      <p:grpSpPr>
        <a:xfrm>
          <a:off x="0" y="0"/>
          <a:ext cx="0" cy="0"/>
          <a:chOff x="0" y="0"/>
          <a:chExt cx="0" cy="0"/>
        </a:xfrm>
      </p:grpSpPr>
      <p:pic>
        <p:nvPicPr>
          <p:cNvPr id="8" name="Immagine 7" descr="Immagine che contiene orologio, giallo&#10;&#10;Descrizione generata automaticamente">
            <a:extLst>
              <a:ext uri="{FF2B5EF4-FFF2-40B4-BE49-F238E27FC236}">
                <a16:creationId xmlns:a16="http://schemas.microsoft.com/office/drawing/2014/main" id="{847A30B5-3C50-2D43-BD83-88F0C29698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olo 1">
            <a:extLst>
              <a:ext uri="{FF2B5EF4-FFF2-40B4-BE49-F238E27FC236}">
                <a16:creationId xmlns:a16="http://schemas.microsoft.com/office/drawing/2014/main" id="{D1890847-5DD1-3D6B-E805-220AAD9C585F}"/>
              </a:ext>
            </a:extLst>
          </p:cNvPr>
          <p:cNvSpPr>
            <a:spLocks noGrp="1"/>
          </p:cNvSpPr>
          <p:nvPr>
            <p:ph type="title" hasCustomPrompt="1"/>
          </p:nvPr>
        </p:nvSpPr>
        <p:spPr>
          <a:xfrm>
            <a:off x="5218383" y="2456212"/>
            <a:ext cx="6415279" cy="2346859"/>
          </a:xfrm>
          <a:prstGeom prst="rect">
            <a:avLst/>
          </a:prstGeom>
        </p:spPr>
        <p:txBody>
          <a:bodyPr/>
          <a:lstStyle>
            <a:lvl1pPr>
              <a:defRPr sz="6000" b="0" i="0">
                <a:solidFill>
                  <a:schemeClr val="tx1"/>
                </a:solidFill>
                <a:latin typeface="Didot" panose="02000503000000020003" pitchFamily="2" charset="-79"/>
                <a:cs typeface="Didot" panose="02000503000000020003" pitchFamily="2" charset="-79"/>
              </a:defRPr>
            </a:lvl1pPr>
          </a:lstStyle>
          <a:p>
            <a:r>
              <a:rPr lang="it-IT" dirty="0"/>
              <a:t>Divisore</a:t>
            </a:r>
            <a:br>
              <a:rPr lang="it-IT" dirty="0"/>
            </a:br>
            <a:r>
              <a:rPr lang="it-IT" dirty="0"/>
              <a:t>02</a:t>
            </a:r>
          </a:p>
        </p:txBody>
      </p:sp>
      <p:sp>
        <p:nvSpPr>
          <p:cNvPr id="2" name="Segnaposto piè di pagina 4">
            <a:extLst>
              <a:ext uri="{FF2B5EF4-FFF2-40B4-BE49-F238E27FC236}">
                <a16:creationId xmlns:a16="http://schemas.microsoft.com/office/drawing/2014/main" id="{0AEE63B2-F65B-237C-E4BC-C91D97A55D52}"/>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3" name="Segnaposto numero diapositiva 5">
            <a:extLst>
              <a:ext uri="{FF2B5EF4-FFF2-40B4-BE49-F238E27FC236}">
                <a16:creationId xmlns:a16="http://schemas.microsoft.com/office/drawing/2014/main" id="{F51447B7-EABB-19BC-34D9-D701082C3CD3}"/>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7" name="Rettangolo 6">
            <a:extLst>
              <a:ext uri="{FF2B5EF4-FFF2-40B4-BE49-F238E27FC236}">
                <a16:creationId xmlns:a16="http://schemas.microsoft.com/office/drawing/2014/main" id="{12F1845E-5AC4-E9A3-9654-AD071720BB12}"/>
              </a:ext>
            </a:extLst>
          </p:cNvPr>
          <p:cNvSpPr/>
          <p:nvPr userDrawn="1"/>
        </p:nvSpPr>
        <p:spPr>
          <a:xfrm>
            <a:off x="5218384" y="4803071"/>
            <a:ext cx="1879600" cy="190500"/>
          </a:xfrm>
          <a:prstGeom prst="rect">
            <a:avLst/>
          </a:prstGeom>
          <a:solidFill>
            <a:srgbClr val="659B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a:extLst>
              <a:ext uri="{FF2B5EF4-FFF2-40B4-BE49-F238E27FC236}">
                <a16:creationId xmlns:a16="http://schemas.microsoft.com/office/drawing/2014/main" id="{034E0AAE-18A4-4822-C995-0D7759976897}"/>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214323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sori_3">
    <p:bg>
      <p:bgPr>
        <a:solidFill>
          <a:schemeClr val="bg1"/>
        </a:solidFill>
        <a:effectLst/>
      </p:bgPr>
    </p:bg>
    <p:spTree>
      <p:nvGrpSpPr>
        <p:cNvPr id="1" name=""/>
        <p:cNvGrpSpPr/>
        <p:nvPr/>
      </p:nvGrpSpPr>
      <p:grpSpPr>
        <a:xfrm>
          <a:off x="0" y="0"/>
          <a:ext cx="0" cy="0"/>
          <a:chOff x="0" y="0"/>
          <a:chExt cx="0" cy="0"/>
        </a:xfrm>
      </p:grpSpPr>
      <p:pic>
        <p:nvPicPr>
          <p:cNvPr id="11" name="Immagine 10" descr="Immagine che contiene blu, Blu elettrico&#10;&#10;Descrizione generata automaticamente">
            <a:extLst>
              <a:ext uri="{FF2B5EF4-FFF2-40B4-BE49-F238E27FC236}">
                <a16:creationId xmlns:a16="http://schemas.microsoft.com/office/drawing/2014/main" id="{79167F22-790E-2B15-9754-446C52FE428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olo 1">
            <a:extLst>
              <a:ext uri="{FF2B5EF4-FFF2-40B4-BE49-F238E27FC236}">
                <a16:creationId xmlns:a16="http://schemas.microsoft.com/office/drawing/2014/main" id="{D1890847-5DD1-3D6B-E805-220AAD9C585F}"/>
              </a:ext>
            </a:extLst>
          </p:cNvPr>
          <p:cNvSpPr>
            <a:spLocks noGrp="1"/>
          </p:cNvSpPr>
          <p:nvPr>
            <p:ph type="title" hasCustomPrompt="1"/>
          </p:nvPr>
        </p:nvSpPr>
        <p:spPr>
          <a:xfrm>
            <a:off x="5218383" y="2456212"/>
            <a:ext cx="6415279" cy="2346859"/>
          </a:xfrm>
          <a:prstGeom prst="rect">
            <a:avLst/>
          </a:prstGeom>
        </p:spPr>
        <p:txBody>
          <a:bodyPr/>
          <a:lstStyle>
            <a:lvl1pPr>
              <a:defRPr sz="6000" b="0" i="0">
                <a:solidFill>
                  <a:schemeClr val="tx1"/>
                </a:solidFill>
                <a:latin typeface="Didot" panose="02000503000000020003" pitchFamily="2" charset="-79"/>
                <a:cs typeface="Didot" panose="02000503000000020003" pitchFamily="2" charset="-79"/>
              </a:defRPr>
            </a:lvl1pPr>
          </a:lstStyle>
          <a:p>
            <a:r>
              <a:rPr lang="it-IT" dirty="0"/>
              <a:t>Divisore</a:t>
            </a:r>
            <a:br>
              <a:rPr lang="it-IT" dirty="0"/>
            </a:br>
            <a:r>
              <a:rPr lang="it-IT" dirty="0"/>
              <a:t>03</a:t>
            </a:r>
          </a:p>
        </p:txBody>
      </p:sp>
      <p:sp>
        <p:nvSpPr>
          <p:cNvPr id="2" name="Segnaposto piè di pagina 4">
            <a:extLst>
              <a:ext uri="{FF2B5EF4-FFF2-40B4-BE49-F238E27FC236}">
                <a16:creationId xmlns:a16="http://schemas.microsoft.com/office/drawing/2014/main" id="{0AEE63B2-F65B-237C-E4BC-C91D97A55D52}"/>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3" name="Segnaposto numero diapositiva 5">
            <a:extLst>
              <a:ext uri="{FF2B5EF4-FFF2-40B4-BE49-F238E27FC236}">
                <a16:creationId xmlns:a16="http://schemas.microsoft.com/office/drawing/2014/main" id="{F51447B7-EABB-19BC-34D9-D701082C3CD3}"/>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
        <p:nvSpPr>
          <p:cNvPr id="7" name="Rettangolo 6">
            <a:extLst>
              <a:ext uri="{FF2B5EF4-FFF2-40B4-BE49-F238E27FC236}">
                <a16:creationId xmlns:a16="http://schemas.microsoft.com/office/drawing/2014/main" id="{12F1845E-5AC4-E9A3-9654-AD071720BB12}"/>
              </a:ext>
            </a:extLst>
          </p:cNvPr>
          <p:cNvSpPr/>
          <p:nvPr userDrawn="1"/>
        </p:nvSpPr>
        <p:spPr>
          <a:xfrm>
            <a:off x="5218384" y="4803071"/>
            <a:ext cx="1879600" cy="190500"/>
          </a:xfrm>
          <a:prstGeom prst="rect">
            <a:avLst/>
          </a:prstGeom>
          <a:solidFill>
            <a:srgbClr val="84D6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4" name="Immagine 3">
            <a:extLst>
              <a:ext uri="{FF2B5EF4-FFF2-40B4-BE49-F238E27FC236}">
                <a16:creationId xmlns:a16="http://schemas.microsoft.com/office/drawing/2014/main" id="{55AD8BE6-408E-E3E4-6FF4-913F664C053B}"/>
              </a:ext>
            </a:extLst>
          </p:cNvPr>
          <p:cNvPicPr>
            <a:picLocks noChangeAspect="1"/>
          </p:cNvPicPr>
          <p:nvPr userDrawn="1"/>
        </p:nvPicPr>
        <p:blipFill>
          <a:blip r:embed="rId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2878863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Segnaposto piè di pagina 4">
            <a:extLst>
              <a:ext uri="{FF2B5EF4-FFF2-40B4-BE49-F238E27FC236}">
                <a16:creationId xmlns:a16="http://schemas.microsoft.com/office/drawing/2014/main" id="{DC663293-2AC5-1F61-C67D-A47A2EED63E6}"/>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11" name="Segnaposto numero diapositiva 5">
            <a:extLst>
              <a:ext uri="{FF2B5EF4-FFF2-40B4-BE49-F238E27FC236}">
                <a16:creationId xmlns:a16="http://schemas.microsoft.com/office/drawing/2014/main" id="{9A5E1311-2841-1C2F-7BEE-9F6ECBD20EDA}"/>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371571756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7" r:id="rId5"/>
    <p:sldLayoutId id="2147483778" r:id="rId6"/>
    <p:sldLayoutId id="2147483672" r:id="rId7"/>
    <p:sldLayoutId id="2147483790" r:id="rId8"/>
    <p:sldLayoutId id="2147483791" r:id="rId9"/>
    <p:sldLayoutId id="2147483794" r:id="rId10"/>
    <p:sldLayoutId id="2147483795" r:id="rId11"/>
    <p:sldLayoutId id="2147483792" r:id="rId12"/>
    <p:sldLayoutId id="2147483793" r:id="rId13"/>
    <p:sldLayoutId id="2147483786" r:id="rId14"/>
    <p:sldLayoutId id="2147483787" r:id="rId15"/>
    <p:sldLayoutId id="2147483788" r:id="rId16"/>
    <p:sldLayoutId id="2147483789" r:id="rId17"/>
    <p:sldLayoutId id="2147483796" r:id="rId18"/>
    <p:sldLayoutId id="214748379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8">
          <p15:clr>
            <a:srgbClr val="F26B43"/>
          </p15:clr>
        </p15:guide>
        <p15:guide id="2" pos="798">
          <p15:clr>
            <a:srgbClr val="F26B43"/>
          </p15:clr>
        </p15:guide>
        <p15:guide id="3" pos="920">
          <p15:clr>
            <a:srgbClr val="F26B43"/>
          </p15:clr>
        </p15:guide>
        <p15:guide id="4" pos="1391">
          <p15:clr>
            <a:srgbClr val="F26B43"/>
          </p15:clr>
        </p15:guide>
        <p15:guide id="5" pos="1512">
          <p15:clr>
            <a:srgbClr val="F26B43"/>
          </p15:clr>
        </p15:guide>
        <p15:guide id="6" pos="1988">
          <p15:clr>
            <a:srgbClr val="F26B43"/>
          </p15:clr>
        </p15:guide>
        <p15:guide id="7" pos="2110">
          <p15:clr>
            <a:srgbClr val="F26B43"/>
          </p15:clr>
        </p15:guide>
        <p15:guide id="8" pos="2580">
          <p15:clr>
            <a:srgbClr val="F26B43"/>
          </p15:clr>
        </p15:guide>
        <p15:guide id="9" pos="2702">
          <p15:clr>
            <a:srgbClr val="F26B43"/>
          </p15:clr>
        </p15:guide>
        <p15:guide id="10" pos="3172">
          <p15:clr>
            <a:srgbClr val="F26B43"/>
          </p15:clr>
        </p15:guide>
        <p15:guide id="11" pos="3294">
          <p15:clr>
            <a:srgbClr val="F26B43"/>
          </p15:clr>
        </p15:guide>
        <p15:guide id="12" pos="3764">
          <p15:clr>
            <a:srgbClr val="F26B43"/>
          </p15:clr>
        </p15:guide>
        <p15:guide id="13" pos="3888">
          <p15:clr>
            <a:srgbClr val="F26B43"/>
          </p15:clr>
        </p15:guide>
        <p15:guide id="14" pos="4358">
          <p15:clr>
            <a:srgbClr val="F26B43"/>
          </p15:clr>
        </p15:guide>
        <p15:guide id="15" pos="4478">
          <p15:clr>
            <a:srgbClr val="F26B43"/>
          </p15:clr>
        </p15:guide>
        <p15:guide id="16" pos="4950">
          <p15:clr>
            <a:srgbClr val="F26B43"/>
          </p15:clr>
        </p15:guide>
        <p15:guide id="17" pos="5072">
          <p15:clr>
            <a:srgbClr val="F26B43"/>
          </p15:clr>
        </p15:guide>
        <p15:guide id="18" pos="5542">
          <p15:clr>
            <a:srgbClr val="F26B43"/>
          </p15:clr>
        </p15:guide>
        <p15:guide id="19" pos="5664">
          <p15:clr>
            <a:srgbClr val="F26B43"/>
          </p15:clr>
        </p15:guide>
        <p15:guide id="20" pos="6138">
          <p15:clr>
            <a:srgbClr val="F26B43"/>
          </p15:clr>
        </p15:guide>
        <p15:guide id="21" pos="6260">
          <p15:clr>
            <a:srgbClr val="F26B43"/>
          </p15:clr>
        </p15:guide>
        <p15:guide id="22" pos="6730">
          <p15:clr>
            <a:srgbClr val="F26B43"/>
          </p15:clr>
        </p15:guide>
        <p15:guide id="23" pos="6852">
          <p15:clr>
            <a:srgbClr val="F26B43"/>
          </p15:clr>
        </p15:guide>
        <p15:guide id="24" pos="7322">
          <p15:clr>
            <a:srgbClr val="F26B43"/>
          </p15:clr>
        </p15:guide>
        <p15:guide id="25" orient="horz" pos="380">
          <p15:clr>
            <a:srgbClr val="F26B43"/>
          </p15:clr>
        </p15:guide>
        <p15:guide id="26" orient="horz" pos="395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egnaposto piè di pagina 4">
            <a:extLst>
              <a:ext uri="{FF2B5EF4-FFF2-40B4-BE49-F238E27FC236}">
                <a16:creationId xmlns:a16="http://schemas.microsoft.com/office/drawing/2014/main" id="{DC663293-2AC5-1F61-C67D-A47A2EED63E6}"/>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11" name="Segnaposto numero diapositiva 5">
            <a:extLst>
              <a:ext uri="{FF2B5EF4-FFF2-40B4-BE49-F238E27FC236}">
                <a16:creationId xmlns:a16="http://schemas.microsoft.com/office/drawing/2014/main" id="{9A5E1311-2841-1C2F-7BEE-9F6ECBD20EDA}"/>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pic>
        <p:nvPicPr>
          <p:cNvPr id="5" name="Immagine 4">
            <a:extLst>
              <a:ext uri="{FF2B5EF4-FFF2-40B4-BE49-F238E27FC236}">
                <a16:creationId xmlns:a16="http://schemas.microsoft.com/office/drawing/2014/main" id="{88C98103-2B52-39E3-2B5C-CBD5C0E1FC6B}"/>
              </a:ext>
            </a:extLst>
          </p:cNvPr>
          <p:cNvPicPr>
            <a:picLocks noChangeAspect="1"/>
          </p:cNvPicPr>
          <p:nvPr userDrawn="1"/>
        </p:nvPicPr>
        <p:blipFill>
          <a:blip r:embed="rId13"/>
          <a:stretch>
            <a:fillRect/>
          </a:stretch>
        </p:blipFill>
        <p:spPr>
          <a:xfrm>
            <a:off x="10198566" y="585158"/>
            <a:ext cx="1428283" cy="365125"/>
          </a:xfrm>
          <a:prstGeom prst="rect">
            <a:avLst/>
          </a:prstGeom>
        </p:spPr>
      </p:pic>
    </p:spTree>
    <p:extLst>
      <p:ext uri="{BB962C8B-B14F-4D97-AF65-F5344CB8AC3E}">
        <p14:creationId xmlns:p14="http://schemas.microsoft.com/office/powerpoint/2010/main" val="357119117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84" r:id="rId3"/>
    <p:sldLayoutId id="2147483785" r:id="rId4"/>
    <p:sldLayoutId id="2147483682" r:id="rId5"/>
    <p:sldLayoutId id="2147483704" r:id="rId6"/>
    <p:sldLayoutId id="2147483723" r:id="rId7"/>
    <p:sldLayoutId id="2147483724" r:id="rId8"/>
    <p:sldLayoutId id="2147483737" r:id="rId9"/>
    <p:sldLayoutId id="2147483798" r:id="rId10"/>
    <p:sldLayoutId id="214748380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8" userDrawn="1">
          <p15:clr>
            <a:srgbClr val="F26B43"/>
          </p15:clr>
        </p15:guide>
        <p15:guide id="2" pos="798" userDrawn="1">
          <p15:clr>
            <a:srgbClr val="F26B43"/>
          </p15:clr>
        </p15:guide>
        <p15:guide id="3" pos="920" userDrawn="1">
          <p15:clr>
            <a:srgbClr val="F26B43"/>
          </p15:clr>
        </p15:guide>
        <p15:guide id="4" pos="1391" userDrawn="1">
          <p15:clr>
            <a:srgbClr val="F26B43"/>
          </p15:clr>
        </p15:guide>
        <p15:guide id="5" pos="1512" userDrawn="1">
          <p15:clr>
            <a:srgbClr val="F26B43"/>
          </p15:clr>
        </p15:guide>
        <p15:guide id="6" pos="1988" userDrawn="1">
          <p15:clr>
            <a:srgbClr val="F26B43"/>
          </p15:clr>
        </p15:guide>
        <p15:guide id="7" pos="2110" userDrawn="1">
          <p15:clr>
            <a:srgbClr val="F26B43"/>
          </p15:clr>
        </p15:guide>
        <p15:guide id="8" pos="2580" userDrawn="1">
          <p15:clr>
            <a:srgbClr val="F26B43"/>
          </p15:clr>
        </p15:guide>
        <p15:guide id="9" pos="2702" userDrawn="1">
          <p15:clr>
            <a:srgbClr val="F26B43"/>
          </p15:clr>
        </p15:guide>
        <p15:guide id="10" pos="3172" userDrawn="1">
          <p15:clr>
            <a:srgbClr val="F26B43"/>
          </p15:clr>
        </p15:guide>
        <p15:guide id="11" pos="3294" userDrawn="1">
          <p15:clr>
            <a:srgbClr val="F26B43"/>
          </p15:clr>
        </p15:guide>
        <p15:guide id="12" pos="3764" userDrawn="1">
          <p15:clr>
            <a:srgbClr val="F26B43"/>
          </p15:clr>
        </p15:guide>
        <p15:guide id="13" pos="3888" userDrawn="1">
          <p15:clr>
            <a:srgbClr val="F26B43"/>
          </p15:clr>
        </p15:guide>
        <p15:guide id="14" pos="4358" userDrawn="1">
          <p15:clr>
            <a:srgbClr val="F26B43"/>
          </p15:clr>
        </p15:guide>
        <p15:guide id="15" pos="4478" userDrawn="1">
          <p15:clr>
            <a:srgbClr val="F26B43"/>
          </p15:clr>
        </p15:guide>
        <p15:guide id="16" pos="4950" userDrawn="1">
          <p15:clr>
            <a:srgbClr val="F26B43"/>
          </p15:clr>
        </p15:guide>
        <p15:guide id="17" pos="5072" userDrawn="1">
          <p15:clr>
            <a:srgbClr val="F26B43"/>
          </p15:clr>
        </p15:guide>
        <p15:guide id="18" pos="5542" userDrawn="1">
          <p15:clr>
            <a:srgbClr val="F26B43"/>
          </p15:clr>
        </p15:guide>
        <p15:guide id="19" pos="5664" userDrawn="1">
          <p15:clr>
            <a:srgbClr val="F26B43"/>
          </p15:clr>
        </p15:guide>
        <p15:guide id="20" pos="6138" userDrawn="1">
          <p15:clr>
            <a:srgbClr val="F26B43"/>
          </p15:clr>
        </p15:guide>
        <p15:guide id="21" pos="6260" userDrawn="1">
          <p15:clr>
            <a:srgbClr val="F26B43"/>
          </p15:clr>
        </p15:guide>
        <p15:guide id="22" pos="6730" userDrawn="1">
          <p15:clr>
            <a:srgbClr val="F26B43"/>
          </p15:clr>
        </p15:guide>
        <p15:guide id="23" pos="6852" userDrawn="1">
          <p15:clr>
            <a:srgbClr val="F26B43"/>
          </p15:clr>
        </p15:guide>
        <p15:guide id="24" pos="7322" userDrawn="1">
          <p15:clr>
            <a:srgbClr val="F26B43"/>
          </p15:clr>
        </p15:guide>
        <p15:guide id="25" orient="horz" pos="380" userDrawn="1">
          <p15:clr>
            <a:srgbClr val="F26B43"/>
          </p15:clr>
        </p15:guide>
        <p15:guide id="26" orient="horz" pos="395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6" name="Segnaposto piè di pagina 4">
            <a:extLst>
              <a:ext uri="{FF2B5EF4-FFF2-40B4-BE49-F238E27FC236}">
                <a16:creationId xmlns:a16="http://schemas.microsoft.com/office/drawing/2014/main" id="{093CC1D4-0510-A5C8-4A45-D7D2F100A1C4}"/>
              </a:ext>
            </a:extLst>
          </p:cNvPr>
          <p:cNvSpPr>
            <a:spLocks noGrp="1"/>
          </p:cNvSpPr>
          <p:nvPr>
            <p:ph type="ftr" sz="quarter" idx="3"/>
          </p:nvPr>
        </p:nvSpPr>
        <p:spPr>
          <a:xfrm>
            <a:off x="561108" y="6500728"/>
            <a:ext cx="4114800" cy="365125"/>
          </a:xfrm>
          <a:prstGeom prst="rect">
            <a:avLst/>
          </a:prstGeom>
        </p:spPr>
        <p:txBody>
          <a:bodyPr/>
          <a:lstStyle>
            <a:lvl1pPr algn="l">
              <a:defRPr sz="1000" b="0" i="0">
                <a:solidFill>
                  <a:schemeClr val="tx1">
                    <a:lumMod val="50000"/>
                    <a:lumOff val="50000"/>
                  </a:schemeClr>
                </a:solidFill>
                <a:latin typeface="Fira Sans Light" panose="020B0403050000020004" pitchFamily="34" charset="0"/>
              </a:defRPr>
            </a:lvl1pPr>
          </a:lstStyle>
          <a:p>
            <a:r>
              <a:rPr lang="it-IT" dirty="0"/>
              <a:t>Template Presentazione 01</a:t>
            </a:r>
          </a:p>
        </p:txBody>
      </p:sp>
      <p:sp>
        <p:nvSpPr>
          <p:cNvPr id="8" name="Segnaposto numero diapositiva 5">
            <a:extLst>
              <a:ext uri="{FF2B5EF4-FFF2-40B4-BE49-F238E27FC236}">
                <a16:creationId xmlns:a16="http://schemas.microsoft.com/office/drawing/2014/main" id="{304322DA-0124-CD11-A287-A947A5E6E629}"/>
              </a:ext>
            </a:extLst>
          </p:cNvPr>
          <p:cNvSpPr>
            <a:spLocks noGrp="1"/>
          </p:cNvSpPr>
          <p:nvPr>
            <p:ph type="sldNum" sz="quarter" idx="4"/>
          </p:nvPr>
        </p:nvSpPr>
        <p:spPr>
          <a:xfrm>
            <a:off x="8859982" y="6500728"/>
            <a:ext cx="2743200" cy="365125"/>
          </a:xfrm>
          <a:prstGeom prst="rect">
            <a:avLst/>
          </a:prstGeom>
        </p:spPr>
        <p:txBody>
          <a:bodyPr/>
          <a:lstStyle>
            <a:lvl1pPr algn="r">
              <a:defRPr sz="1000" b="0" i="0">
                <a:solidFill>
                  <a:schemeClr val="tx1">
                    <a:lumMod val="50000"/>
                    <a:lumOff val="50000"/>
                  </a:schemeClr>
                </a:solidFill>
                <a:latin typeface="Fira Sans Light" panose="020B0403050000020004" pitchFamily="34" charset="0"/>
              </a:defRPr>
            </a:lvl1pPr>
          </a:lstStyle>
          <a:p>
            <a:fld id="{6611944F-50E5-8947-98CB-D83AFB9FF061}" type="slidenum">
              <a:rPr lang="it-IT" smtClean="0"/>
              <a:pPr/>
              <a:t>‹N›</a:t>
            </a:fld>
            <a:endParaRPr lang="it-IT" dirty="0"/>
          </a:p>
        </p:txBody>
      </p:sp>
    </p:spTree>
    <p:extLst>
      <p:ext uri="{BB962C8B-B14F-4D97-AF65-F5344CB8AC3E}">
        <p14:creationId xmlns:p14="http://schemas.microsoft.com/office/powerpoint/2010/main" val="3669690059"/>
      </p:ext>
    </p:extLst>
  </p:cSld>
  <p:clrMap bg1="lt1" tx1="dk1" bg2="lt2" tx2="dk2" accent1="accent1" accent2="accent2" accent3="accent3" accent4="accent4" accent5="accent5" accent6="accent6" hlink="hlink" folHlink="folHlink"/>
  <p:sldLayoutIdLst>
    <p:sldLayoutId id="2147483764" r:id="rId1"/>
    <p:sldLayoutId id="2147483766" r:id="rId2"/>
  </p:sldLayoutIdLst>
  <p:hf hdr="0" ftr="0" dt="0"/>
  <p:txStyles>
    <p:titleStyle>
      <a:lvl1pPr algn="l" defTabSz="914400" rtl="0" eaLnBrk="1" latinLnBrk="0" hangingPunct="1">
        <a:lnSpc>
          <a:spcPct val="90000"/>
        </a:lnSpc>
        <a:spcBef>
          <a:spcPct val="0"/>
        </a:spcBef>
        <a:buNone/>
        <a:defRPr sz="6000" b="1" kern="1200">
          <a:solidFill>
            <a:schemeClr val="tx1"/>
          </a:solidFill>
          <a:latin typeface="Didot" panose="02000503000000020003" pitchFamily="2" charset="-79"/>
          <a:ea typeface="+mj-ea"/>
          <a:cs typeface="Didot" panose="02000503000000020003" pitchFamily="2"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8" userDrawn="1">
          <p15:clr>
            <a:srgbClr val="F26B43"/>
          </p15:clr>
        </p15:guide>
        <p15:guide id="2" pos="798" userDrawn="1">
          <p15:clr>
            <a:srgbClr val="F26B43"/>
          </p15:clr>
        </p15:guide>
        <p15:guide id="3" pos="920" userDrawn="1">
          <p15:clr>
            <a:srgbClr val="F26B43"/>
          </p15:clr>
        </p15:guide>
        <p15:guide id="4" pos="1391" userDrawn="1">
          <p15:clr>
            <a:srgbClr val="F26B43"/>
          </p15:clr>
        </p15:guide>
        <p15:guide id="5" pos="1512" userDrawn="1">
          <p15:clr>
            <a:srgbClr val="F26B43"/>
          </p15:clr>
        </p15:guide>
        <p15:guide id="6" pos="1988" userDrawn="1">
          <p15:clr>
            <a:srgbClr val="F26B43"/>
          </p15:clr>
        </p15:guide>
        <p15:guide id="7" pos="2110" userDrawn="1">
          <p15:clr>
            <a:srgbClr val="F26B43"/>
          </p15:clr>
        </p15:guide>
        <p15:guide id="8" pos="2580" userDrawn="1">
          <p15:clr>
            <a:srgbClr val="F26B43"/>
          </p15:clr>
        </p15:guide>
        <p15:guide id="9" pos="2702" userDrawn="1">
          <p15:clr>
            <a:srgbClr val="F26B43"/>
          </p15:clr>
        </p15:guide>
        <p15:guide id="10" pos="3172" userDrawn="1">
          <p15:clr>
            <a:srgbClr val="F26B43"/>
          </p15:clr>
        </p15:guide>
        <p15:guide id="11" pos="3294" userDrawn="1">
          <p15:clr>
            <a:srgbClr val="F26B43"/>
          </p15:clr>
        </p15:guide>
        <p15:guide id="12" pos="3764" userDrawn="1">
          <p15:clr>
            <a:srgbClr val="F26B43"/>
          </p15:clr>
        </p15:guide>
        <p15:guide id="13" pos="3885" userDrawn="1">
          <p15:clr>
            <a:srgbClr val="F26B43"/>
          </p15:clr>
        </p15:guide>
        <p15:guide id="14" pos="4358" userDrawn="1">
          <p15:clr>
            <a:srgbClr val="F26B43"/>
          </p15:clr>
        </p15:guide>
        <p15:guide id="15" pos="4478" userDrawn="1">
          <p15:clr>
            <a:srgbClr val="F26B43"/>
          </p15:clr>
        </p15:guide>
        <p15:guide id="16" pos="4950" userDrawn="1">
          <p15:clr>
            <a:srgbClr val="F26B43"/>
          </p15:clr>
        </p15:guide>
        <p15:guide id="17" pos="5072" userDrawn="1">
          <p15:clr>
            <a:srgbClr val="F26B43"/>
          </p15:clr>
        </p15:guide>
        <p15:guide id="18" pos="5542" userDrawn="1">
          <p15:clr>
            <a:srgbClr val="F26B43"/>
          </p15:clr>
        </p15:guide>
        <p15:guide id="19" pos="5664" userDrawn="1">
          <p15:clr>
            <a:srgbClr val="F26B43"/>
          </p15:clr>
        </p15:guide>
        <p15:guide id="20" pos="6138" userDrawn="1">
          <p15:clr>
            <a:srgbClr val="F26B43"/>
          </p15:clr>
        </p15:guide>
        <p15:guide id="21" pos="6260" userDrawn="1">
          <p15:clr>
            <a:srgbClr val="F26B43"/>
          </p15:clr>
        </p15:guide>
        <p15:guide id="22" pos="6730" userDrawn="1">
          <p15:clr>
            <a:srgbClr val="F26B43"/>
          </p15:clr>
        </p15:guide>
        <p15:guide id="23" pos="6852" userDrawn="1">
          <p15:clr>
            <a:srgbClr val="F26B43"/>
          </p15:clr>
        </p15:guide>
        <p15:guide id="24" pos="7322" userDrawn="1">
          <p15:clr>
            <a:srgbClr val="F26B43"/>
          </p15:clr>
        </p15:guide>
        <p15:guide id="25" orient="horz" pos="380" userDrawn="1">
          <p15:clr>
            <a:srgbClr val="F26B43"/>
          </p15:clr>
        </p15:guide>
        <p15:guide id="26" orient="horz" pos="39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mailto:pgelato@jacobacci-law.com" TargetMode="Externa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43EF0EB4-19C4-4F8E-51ED-C16B1BCB7562}"/>
              </a:ext>
            </a:extLst>
          </p:cNvPr>
          <p:cNvSpPr>
            <a:spLocks noGrp="1"/>
          </p:cNvSpPr>
          <p:nvPr>
            <p:ph type="body" sz="quarter" idx="13"/>
          </p:nvPr>
        </p:nvSpPr>
        <p:spPr>
          <a:xfrm>
            <a:off x="5539153" y="4700473"/>
            <a:ext cx="6142773" cy="1302702"/>
          </a:xfrm>
        </p:spPr>
        <p:txBody>
          <a:bodyPr/>
          <a:lstStyle/>
          <a:p>
            <a:pPr algn="ctr"/>
            <a:r>
              <a:rPr lang="it-IT" b="1" dirty="0">
                <a:latin typeface="+mn-lt"/>
              </a:rPr>
              <a:t>Me Paola Gelato </a:t>
            </a:r>
          </a:p>
          <a:p>
            <a:pPr algn="ctr"/>
            <a:r>
              <a:rPr lang="it-IT" dirty="0">
                <a:latin typeface="+mn-lt"/>
              </a:rPr>
              <a:t>Partner – Jacobacci &amp; Associati – </a:t>
            </a:r>
            <a:r>
              <a:rPr lang="it-IT" i="1" dirty="0">
                <a:latin typeface="+mn-lt"/>
                <a:hlinkClick r:id="rId2"/>
              </a:rPr>
              <a:t>pgelato@jacobacci-law.com</a:t>
            </a:r>
            <a:endParaRPr lang="it-IT" i="1" dirty="0">
              <a:latin typeface="+mn-lt"/>
            </a:endParaRPr>
          </a:p>
          <a:p>
            <a:pPr algn="ctr"/>
            <a:r>
              <a:rPr lang="it-IT" sz="2000" b="1" i="1" dirty="0">
                <a:latin typeface="+mn-lt"/>
              </a:rPr>
              <a:t>(</a:t>
            </a:r>
            <a:r>
              <a:rPr lang="it-IT" sz="2000" b="1" i="1" dirty="0" err="1">
                <a:latin typeface="+mn-lt"/>
              </a:rPr>
              <a:t>avec</a:t>
            </a:r>
            <a:r>
              <a:rPr lang="it-IT" sz="2000" b="1" i="1" dirty="0">
                <a:latin typeface="+mn-lt"/>
              </a:rPr>
              <a:t> la </a:t>
            </a:r>
            <a:r>
              <a:rPr lang="it-IT" sz="2000" b="1" i="1" dirty="0" err="1">
                <a:latin typeface="+mn-lt"/>
              </a:rPr>
              <a:t>collaboration</a:t>
            </a:r>
            <a:r>
              <a:rPr lang="it-IT" sz="2000" b="1" i="1" dirty="0">
                <a:latin typeface="+mn-lt"/>
              </a:rPr>
              <a:t> de Me Stefano Vergano)</a:t>
            </a:r>
          </a:p>
        </p:txBody>
      </p:sp>
      <p:pic>
        <p:nvPicPr>
          <p:cNvPr id="1026" name="Picture 2" descr="Free wine bottle champagne vector">
            <a:extLst>
              <a:ext uri="{FF2B5EF4-FFF2-40B4-BE49-F238E27FC236}">
                <a16:creationId xmlns:a16="http://schemas.microsoft.com/office/drawing/2014/main" id="{1493449C-F845-46A6-951A-50D556B642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071" y="419877"/>
            <a:ext cx="2035432" cy="416145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917A10B8-ACFE-F0F5-C811-8CA44299F45D}"/>
              </a:ext>
            </a:extLst>
          </p:cNvPr>
          <p:cNvSpPr txBox="1"/>
          <p:nvPr/>
        </p:nvSpPr>
        <p:spPr>
          <a:xfrm>
            <a:off x="5862424" y="1406013"/>
            <a:ext cx="5496232" cy="2308324"/>
          </a:xfrm>
          <a:prstGeom prst="rect">
            <a:avLst/>
          </a:prstGeom>
          <a:noFill/>
        </p:spPr>
        <p:txBody>
          <a:bodyPr wrap="square" rtlCol="0">
            <a:spAutoFit/>
          </a:bodyPr>
          <a:lstStyle/>
          <a:p>
            <a:pPr algn="ctr"/>
            <a:r>
              <a:rPr lang="fr-FR" sz="3600" b="1" i="1" dirty="0"/>
              <a:t>Rencontre juridique du 7 février sur l’</a:t>
            </a:r>
            <a:r>
              <a:rPr lang="fr-FR" sz="3600" b="1" i="1" dirty="0" err="1"/>
              <a:t>oenotourisme</a:t>
            </a:r>
            <a:endParaRPr lang="fr-FR" sz="3600" b="1" i="1" dirty="0"/>
          </a:p>
          <a:p>
            <a:pPr algn="ctr"/>
            <a:endParaRPr lang="fr-FR" sz="3600" b="1" i="1" dirty="0"/>
          </a:p>
          <a:p>
            <a:pPr algn="ctr"/>
            <a:r>
              <a:rPr lang="fr-FR" sz="3600" b="1" i="1" u="sng" dirty="0"/>
              <a:t>L’</a:t>
            </a:r>
            <a:r>
              <a:rPr lang="fr-FR" sz="3600" b="1" i="1" u="sng" dirty="0" err="1"/>
              <a:t>oenotourisme</a:t>
            </a:r>
            <a:r>
              <a:rPr lang="fr-FR" sz="3600" b="1" i="1" u="sng" dirty="0"/>
              <a:t> en Italie</a:t>
            </a:r>
            <a:endParaRPr lang="it-IT" sz="3600" b="1" i="1" u="sng" dirty="0"/>
          </a:p>
        </p:txBody>
      </p:sp>
    </p:spTree>
    <p:extLst>
      <p:ext uri="{BB962C8B-B14F-4D97-AF65-F5344CB8AC3E}">
        <p14:creationId xmlns:p14="http://schemas.microsoft.com/office/powerpoint/2010/main" val="4285012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2">
            <a:extLst>
              <a:ext uri="{FF2B5EF4-FFF2-40B4-BE49-F238E27FC236}">
                <a16:creationId xmlns:a16="http://schemas.microsoft.com/office/drawing/2014/main" id="{05E9957D-366A-F947-8E44-187DE94CD016}"/>
              </a:ext>
            </a:extLst>
          </p:cNvPr>
          <p:cNvSpPr txBox="1"/>
          <p:nvPr/>
        </p:nvSpPr>
        <p:spPr>
          <a:xfrm>
            <a:off x="1440984" y="700238"/>
            <a:ext cx="3864077" cy="369332"/>
          </a:xfrm>
          <a:prstGeom prst="rect">
            <a:avLst/>
          </a:prstGeom>
          <a:noFill/>
        </p:spPr>
        <p:txBody>
          <a:bodyPr wrap="square">
            <a:spAutoFit/>
          </a:bodyPr>
          <a:lstStyle/>
          <a:p>
            <a:pPr algn="just"/>
            <a:r>
              <a:rPr lang="fr-FR" b="1" u="sng" dirty="0"/>
              <a:t>Projet de loi n° 804 du 24 janvier 2023 </a:t>
            </a:r>
            <a:endParaRPr lang="it-IT" b="1" u="sng" dirty="0"/>
          </a:p>
        </p:txBody>
      </p:sp>
      <p:sp>
        <p:nvSpPr>
          <p:cNvPr id="15" name="CasellaDiTesto 14">
            <a:extLst>
              <a:ext uri="{FF2B5EF4-FFF2-40B4-BE49-F238E27FC236}">
                <a16:creationId xmlns:a16="http://schemas.microsoft.com/office/drawing/2014/main" id="{B5EBEDAA-33F8-CB18-6064-669C6CCE6C27}"/>
              </a:ext>
            </a:extLst>
          </p:cNvPr>
          <p:cNvSpPr txBox="1"/>
          <p:nvPr/>
        </p:nvSpPr>
        <p:spPr>
          <a:xfrm>
            <a:off x="1013280" y="1378623"/>
            <a:ext cx="4719483" cy="3416320"/>
          </a:xfrm>
          <a:prstGeom prst="rect">
            <a:avLst/>
          </a:prstGeom>
          <a:noFill/>
        </p:spPr>
        <p:txBody>
          <a:bodyPr wrap="square">
            <a:spAutoFit/>
          </a:bodyPr>
          <a:lstStyle/>
          <a:p>
            <a:pPr algn="just"/>
            <a:r>
              <a:rPr lang="fr-FR" dirty="0"/>
              <a:t>La proposition de loi à l'étude découle de la nécessité de définir un </a:t>
            </a:r>
            <a:r>
              <a:rPr lang="fr-FR" b="1" dirty="0"/>
              <a:t>cadre réglementaire plus précis </a:t>
            </a:r>
            <a:r>
              <a:rPr lang="fr-FR" dirty="0"/>
              <a:t>pour les activités œnotouristiques, un secteur qui a longtemps souffert d'une certaine négligence de la part des institutions. Actuellement en discussion, la proposition </a:t>
            </a:r>
            <a:r>
              <a:rPr lang="fr-FR" b="1" dirty="0"/>
              <a:t>se compose de 8 articles</a:t>
            </a:r>
            <a:r>
              <a:rPr lang="fr-FR" dirty="0"/>
              <a:t> et représente une tentative de réglementer de manière organique et complète l'œnotourisme. L'objectif est de doter l'œnotourisme </a:t>
            </a:r>
            <a:r>
              <a:rPr lang="fr-FR" b="1" dirty="0"/>
              <a:t>d'une discipline spécifique, similaire à celle déjà prévue pour l'agritourisme</a:t>
            </a:r>
            <a:r>
              <a:rPr lang="fr-FR" dirty="0"/>
              <a:t>. </a:t>
            </a:r>
            <a:endParaRPr lang="it-IT" dirty="0"/>
          </a:p>
        </p:txBody>
      </p:sp>
      <p:pic>
        <p:nvPicPr>
          <p:cNvPr id="5124" name="Picture 4" descr="Free Tuscany Italy photo and picture">
            <a:extLst>
              <a:ext uri="{FF2B5EF4-FFF2-40B4-BE49-F238E27FC236}">
                <a16:creationId xmlns:a16="http://schemas.microsoft.com/office/drawing/2014/main" id="{10355F30-DFFC-824A-E674-02A789746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4490" y="2725543"/>
            <a:ext cx="5411224" cy="3584801"/>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6CB02CE5-8184-AB89-DBAF-324EFDB657D2}"/>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9</a:t>
            </a:r>
          </a:p>
        </p:txBody>
      </p:sp>
    </p:spTree>
    <p:extLst>
      <p:ext uri="{BB962C8B-B14F-4D97-AF65-F5344CB8AC3E}">
        <p14:creationId xmlns:p14="http://schemas.microsoft.com/office/powerpoint/2010/main" val="117021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A0681-D0D3-5C13-5EFE-73080D735905}"/>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BF8734CE-9196-9FC3-7D1C-CEF5A1C823F1}"/>
              </a:ext>
            </a:extLst>
          </p:cNvPr>
          <p:cNvSpPr txBox="1"/>
          <p:nvPr/>
        </p:nvSpPr>
        <p:spPr>
          <a:xfrm>
            <a:off x="904567" y="959208"/>
            <a:ext cx="6096000" cy="2031325"/>
          </a:xfrm>
          <a:prstGeom prst="rect">
            <a:avLst/>
          </a:prstGeom>
          <a:noFill/>
        </p:spPr>
        <p:txBody>
          <a:bodyPr wrap="square">
            <a:spAutoFit/>
          </a:bodyPr>
          <a:lstStyle/>
          <a:p>
            <a:pPr algn="just"/>
            <a:r>
              <a:rPr lang="fr-FR" dirty="0"/>
              <a:t>L’article 2 indique les sujets, qui peuvent exercer des activités œnotouristiques, à savoir : </a:t>
            </a:r>
          </a:p>
          <a:p>
            <a:pPr algn="just"/>
            <a:r>
              <a:rPr lang="fr-FR" b="1" dirty="0"/>
              <a:t>1. le fermier visé à l'article 2135 du code civil;</a:t>
            </a:r>
          </a:p>
          <a:p>
            <a:pPr algn="just"/>
            <a:r>
              <a:rPr lang="fr-FR" b="1" dirty="0"/>
              <a:t>2. les caves, les caves coopératives et leurs consortiums;</a:t>
            </a:r>
          </a:p>
          <a:p>
            <a:pPr algn="just"/>
            <a:r>
              <a:rPr lang="fr-FR" b="1" dirty="0"/>
              <a:t>3. l'entrepreneur touristique;</a:t>
            </a:r>
          </a:p>
          <a:p>
            <a:pPr algn="just"/>
            <a:r>
              <a:rPr lang="fr-FR" b="1" dirty="0"/>
              <a:t>4. les entreprises agro-alimentaires de transformation ou de commercialisation de produits vitivinicoles. </a:t>
            </a:r>
          </a:p>
        </p:txBody>
      </p:sp>
      <p:sp>
        <p:nvSpPr>
          <p:cNvPr id="5" name="CasellaDiTesto 4">
            <a:extLst>
              <a:ext uri="{FF2B5EF4-FFF2-40B4-BE49-F238E27FC236}">
                <a16:creationId xmlns:a16="http://schemas.microsoft.com/office/drawing/2014/main" id="{39DE948D-F7BA-FF6F-A791-F9BEC26ADCB2}"/>
              </a:ext>
            </a:extLst>
          </p:cNvPr>
          <p:cNvSpPr txBox="1"/>
          <p:nvPr/>
        </p:nvSpPr>
        <p:spPr>
          <a:xfrm>
            <a:off x="904567" y="3405803"/>
            <a:ext cx="6096000" cy="923330"/>
          </a:xfrm>
          <a:prstGeom prst="rect">
            <a:avLst/>
          </a:prstGeom>
          <a:noFill/>
        </p:spPr>
        <p:txBody>
          <a:bodyPr wrap="square">
            <a:spAutoFit/>
          </a:bodyPr>
          <a:lstStyle/>
          <a:p>
            <a:pPr algn="just"/>
            <a:r>
              <a:rPr lang="fr-FR" b="1" dirty="0"/>
              <a:t>La possession de la qualification de sommelier est une condition nécessaire </a:t>
            </a:r>
            <a:r>
              <a:rPr lang="fr-FR" dirty="0"/>
              <a:t>pour le responsable de l'activité œnotouristique, afin d’exercer cette activité.</a:t>
            </a:r>
            <a:endParaRPr lang="it-IT" dirty="0"/>
          </a:p>
        </p:txBody>
      </p:sp>
      <p:sp>
        <p:nvSpPr>
          <p:cNvPr id="7" name="CasellaDiTesto 6">
            <a:extLst>
              <a:ext uri="{FF2B5EF4-FFF2-40B4-BE49-F238E27FC236}">
                <a16:creationId xmlns:a16="http://schemas.microsoft.com/office/drawing/2014/main" id="{3E9CCC56-9F99-58BE-B91F-5E63F18CC23E}"/>
              </a:ext>
            </a:extLst>
          </p:cNvPr>
          <p:cNvSpPr txBox="1"/>
          <p:nvPr/>
        </p:nvSpPr>
        <p:spPr>
          <a:xfrm>
            <a:off x="904567" y="4744403"/>
            <a:ext cx="6096000" cy="1477328"/>
          </a:xfrm>
          <a:prstGeom prst="rect">
            <a:avLst/>
          </a:prstGeom>
          <a:noFill/>
        </p:spPr>
        <p:txBody>
          <a:bodyPr wrap="square">
            <a:spAutoFit/>
          </a:bodyPr>
          <a:lstStyle/>
          <a:p>
            <a:pPr algn="just"/>
            <a:r>
              <a:rPr lang="fr-FR" b="1" dirty="0"/>
              <a:t>Article 3</a:t>
            </a:r>
            <a:r>
              <a:rPr lang="fr-FR" dirty="0"/>
              <a:t>: </a:t>
            </a:r>
            <a:r>
              <a:rPr lang="fr-FR" b="1" dirty="0"/>
              <a:t>les Régions encouragent les initiatives de formation, de requalification et de mise à jour professionnelle des opérateurs oenotouristiques</a:t>
            </a:r>
            <a:r>
              <a:rPr lang="fr-FR" dirty="0"/>
              <a:t>, conformément à la Réglementation régionale, en matière de formation professionnelle.</a:t>
            </a:r>
            <a:endParaRPr lang="it-IT" dirty="0"/>
          </a:p>
        </p:txBody>
      </p:sp>
      <p:pic>
        <p:nvPicPr>
          <p:cNvPr id="6146" name="Picture 2" descr="Free Italy Tuscany photo and picture">
            <a:extLst>
              <a:ext uri="{FF2B5EF4-FFF2-40B4-BE49-F238E27FC236}">
                <a16:creationId xmlns:a16="http://schemas.microsoft.com/office/drawing/2014/main" id="{E4639560-883B-02EF-9611-B3C9016E4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908"/>
          <a:stretch/>
        </p:blipFill>
        <p:spPr bwMode="auto">
          <a:xfrm>
            <a:off x="7460980" y="1440205"/>
            <a:ext cx="3826453" cy="403201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B1E5B8FC-C150-638C-1539-6D36358CEFB1}"/>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10</a:t>
            </a:r>
          </a:p>
        </p:txBody>
      </p:sp>
    </p:spTree>
    <p:extLst>
      <p:ext uri="{BB962C8B-B14F-4D97-AF65-F5344CB8AC3E}">
        <p14:creationId xmlns:p14="http://schemas.microsoft.com/office/powerpoint/2010/main" val="246244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3105A-8EB7-AB68-6FA5-5DDDEADB77A0}"/>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26B504A3-006E-89D6-E177-0174A541BFC2}"/>
              </a:ext>
            </a:extLst>
          </p:cNvPr>
          <p:cNvSpPr txBox="1"/>
          <p:nvPr/>
        </p:nvSpPr>
        <p:spPr>
          <a:xfrm>
            <a:off x="2782529" y="1209818"/>
            <a:ext cx="6626942" cy="923330"/>
          </a:xfrm>
          <a:prstGeom prst="rect">
            <a:avLst/>
          </a:prstGeom>
          <a:noFill/>
        </p:spPr>
        <p:txBody>
          <a:bodyPr wrap="square">
            <a:spAutoFit/>
          </a:bodyPr>
          <a:lstStyle/>
          <a:p>
            <a:pPr algn="just"/>
            <a:r>
              <a:rPr lang="fr-FR" dirty="0"/>
              <a:t>Le projet de loi prévoit la création, dans </a:t>
            </a:r>
            <a:r>
              <a:rPr lang="fr-FR" b="1" dirty="0"/>
              <a:t>un délai de douze mois à compter de la date d'entrée en vigueur,</a:t>
            </a:r>
            <a:r>
              <a:rPr lang="fr-FR" dirty="0"/>
              <a:t> du </a:t>
            </a:r>
            <a:r>
              <a:rPr lang="fr-FR" b="1" dirty="0"/>
              <a:t>Portail national de l'œnotourisme</a:t>
            </a:r>
            <a:r>
              <a:rPr lang="fr-FR" dirty="0"/>
              <a:t>, auprès du Ministère du Tourisme.</a:t>
            </a:r>
            <a:endParaRPr lang="it-IT" dirty="0"/>
          </a:p>
        </p:txBody>
      </p:sp>
      <p:sp>
        <p:nvSpPr>
          <p:cNvPr id="5" name="CasellaDiTesto 4">
            <a:extLst>
              <a:ext uri="{FF2B5EF4-FFF2-40B4-BE49-F238E27FC236}">
                <a16:creationId xmlns:a16="http://schemas.microsoft.com/office/drawing/2014/main" id="{33FD0D54-75A2-9D51-1737-E50E3428C621}"/>
              </a:ext>
            </a:extLst>
          </p:cNvPr>
          <p:cNvSpPr txBox="1"/>
          <p:nvPr/>
        </p:nvSpPr>
        <p:spPr>
          <a:xfrm>
            <a:off x="1366683" y="2608006"/>
            <a:ext cx="9458634" cy="2308324"/>
          </a:xfrm>
          <a:prstGeom prst="rect">
            <a:avLst/>
          </a:prstGeom>
          <a:noFill/>
        </p:spPr>
        <p:txBody>
          <a:bodyPr wrap="square">
            <a:spAutoFit/>
          </a:bodyPr>
          <a:lstStyle/>
          <a:p>
            <a:pPr algn="just"/>
            <a:r>
              <a:rPr lang="fr-FR" b="1" dirty="0"/>
              <a:t>L'article 6</a:t>
            </a:r>
            <a:r>
              <a:rPr lang="fr-FR" dirty="0"/>
              <a:t> dicte des dispositions en matière de </a:t>
            </a:r>
            <a:r>
              <a:rPr lang="fr-FR" b="1" dirty="0"/>
              <a:t>fiscalité</a:t>
            </a:r>
            <a:r>
              <a:rPr lang="fr-FR" dirty="0"/>
              <a:t>. </a:t>
            </a:r>
            <a:r>
              <a:rPr lang="fr-FR" b="1" dirty="0"/>
              <a:t>L'alinéa 1</a:t>
            </a:r>
            <a:r>
              <a:rPr lang="fr-FR" dirty="0"/>
              <a:t> précise que les dispositions fiscales de l'article 5 de la loi </a:t>
            </a:r>
            <a:r>
              <a:rPr lang="fr-FR" b="1" dirty="0"/>
              <a:t>n° 413 du 30 décembre 1991 </a:t>
            </a:r>
            <a:r>
              <a:rPr lang="fr-FR" dirty="0"/>
              <a:t>s'appliquent à l'exercice des activités </a:t>
            </a:r>
            <a:r>
              <a:rPr lang="fr-FR" b="1" dirty="0"/>
              <a:t>œnotouristiques</a:t>
            </a:r>
            <a:r>
              <a:rPr lang="fr-FR" dirty="0"/>
              <a:t>. Le système </a:t>
            </a:r>
            <a:r>
              <a:rPr lang="fr-FR" b="1" dirty="0"/>
              <a:t>forfaitaire de taxation</a:t>
            </a:r>
            <a:r>
              <a:rPr lang="fr-FR" dirty="0"/>
              <a:t> sur la valeur ajoutée, visé à l'article 5, paragraphe 2, de la loi n° 413 de 1991 ne s'applique </a:t>
            </a:r>
            <a:r>
              <a:rPr lang="fr-FR" b="1" dirty="0"/>
              <a:t>qu'aux producteurs agricoles visés aux articles 295 et suivants de la directive 2006/112/CE du Conseil du 28 novembre 2006. Il convient de noter que le paragraphe 503 de l'article 1 de la loi n° 205 du 27 décembre 2017 </a:t>
            </a:r>
            <a:r>
              <a:rPr lang="fr-FR" dirty="0"/>
              <a:t>- que l'article 8 du présent projet de loi vise à abroger - </a:t>
            </a:r>
            <a:r>
              <a:rPr lang="fr-FR" b="1" dirty="0"/>
              <a:t>prévoit l'application du même régime fiscal aux activités œnotouristiques. </a:t>
            </a:r>
            <a:endParaRPr lang="it-IT" b="1" dirty="0"/>
          </a:p>
        </p:txBody>
      </p:sp>
      <p:pic>
        <p:nvPicPr>
          <p:cNvPr id="7" name="Immagine 6">
            <a:extLst>
              <a:ext uri="{FF2B5EF4-FFF2-40B4-BE49-F238E27FC236}">
                <a16:creationId xmlns:a16="http://schemas.microsoft.com/office/drawing/2014/main" id="{ED618C18-82C1-238E-FEE8-44B4F6F1B015}"/>
              </a:ext>
            </a:extLst>
          </p:cNvPr>
          <p:cNvPicPr>
            <a:picLocks noChangeAspect="1"/>
          </p:cNvPicPr>
          <p:nvPr/>
        </p:nvPicPr>
        <p:blipFill>
          <a:blip r:embed="rId2"/>
          <a:stretch>
            <a:fillRect/>
          </a:stretch>
        </p:blipFill>
        <p:spPr>
          <a:xfrm>
            <a:off x="0" y="5114189"/>
            <a:ext cx="12192000" cy="1219200"/>
          </a:xfrm>
          <a:prstGeom prst="rect">
            <a:avLst/>
          </a:prstGeom>
        </p:spPr>
      </p:pic>
      <p:sp>
        <p:nvSpPr>
          <p:cNvPr id="8" name="CasellaDiTesto 7">
            <a:extLst>
              <a:ext uri="{FF2B5EF4-FFF2-40B4-BE49-F238E27FC236}">
                <a16:creationId xmlns:a16="http://schemas.microsoft.com/office/drawing/2014/main" id="{AE572A54-C398-2F0D-1254-E0A6593F4595}"/>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11</a:t>
            </a:r>
          </a:p>
        </p:txBody>
      </p:sp>
    </p:spTree>
    <p:extLst>
      <p:ext uri="{BB962C8B-B14F-4D97-AF65-F5344CB8AC3E}">
        <p14:creationId xmlns:p14="http://schemas.microsoft.com/office/powerpoint/2010/main" val="141469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EADE-29FD-CDD4-F01F-3504A409C5BD}"/>
            </a:ext>
          </a:extLst>
        </p:cNvPr>
        <p:cNvGrpSpPr/>
        <p:nvPr/>
      </p:nvGrpSpPr>
      <p:grpSpPr>
        <a:xfrm>
          <a:off x="0" y="0"/>
          <a:ext cx="0" cy="0"/>
          <a:chOff x="0" y="0"/>
          <a:chExt cx="0" cy="0"/>
        </a:xfrm>
      </p:grpSpPr>
      <p:pic>
        <p:nvPicPr>
          <p:cNvPr id="7172" name="Picture 4" descr="Free vino alcohol drink vector">
            <a:extLst>
              <a:ext uri="{FF2B5EF4-FFF2-40B4-BE49-F238E27FC236}">
                <a16:creationId xmlns:a16="http://schemas.microsoft.com/office/drawing/2014/main" id="{4A5DD4AC-2792-66D5-5281-19B1119FF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60104">
            <a:off x="8568999" y="1441852"/>
            <a:ext cx="2200457" cy="440091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F46B015-BA63-A1C1-BA89-2275F5C3344A}"/>
              </a:ext>
            </a:extLst>
          </p:cNvPr>
          <p:cNvSpPr txBox="1"/>
          <p:nvPr/>
        </p:nvSpPr>
        <p:spPr>
          <a:xfrm>
            <a:off x="1012723" y="2062683"/>
            <a:ext cx="6096000" cy="2308324"/>
          </a:xfrm>
          <a:prstGeom prst="rect">
            <a:avLst/>
          </a:prstGeom>
          <a:noFill/>
        </p:spPr>
        <p:txBody>
          <a:bodyPr wrap="square">
            <a:spAutoFit/>
          </a:bodyPr>
          <a:lstStyle/>
          <a:p>
            <a:pPr algn="just"/>
            <a:r>
              <a:rPr lang="fr-FR" dirty="0"/>
              <a:t>En vertu de l'article 117 de la Constitution, les régions disposent d'une large autonomie législative en matière d'agriculture et de tourisme, mais doivent respecter </a:t>
            </a:r>
            <a:r>
              <a:rPr lang="fr-FR" b="1" dirty="0"/>
              <a:t>les limites imposées par la Réglementation de l'État et de l'UE et les principes constitutionnels,</a:t>
            </a:r>
            <a:r>
              <a:rPr lang="fr-FR" dirty="0"/>
              <a:t> et à ce titre, l'État peut intervenir dans ces secteurs, selon des critères spécifiques, afin de garantir un équilibre entre les différents niveaux de gouvernement.</a:t>
            </a:r>
            <a:endParaRPr lang="it-IT" dirty="0"/>
          </a:p>
        </p:txBody>
      </p:sp>
      <p:sp>
        <p:nvSpPr>
          <p:cNvPr id="5" name="CasellaDiTesto 4">
            <a:extLst>
              <a:ext uri="{FF2B5EF4-FFF2-40B4-BE49-F238E27FC236}">
                <a16:creationId xmlns:a16="http://schemas.microsoft.com/office/drawing/2014/main" id="{4C554A40-C87A-1708-3364-F1757569265A}"/>
              </a:ext>
            </a:extLst>
          </p:cNvPr>
          <p:cNvSpPr txBox="1"/>
          <p:nvPr/>
        </p:nvSpPr>
        <p:spPr>
          <a:xfrm>
            <a:off x="1012723" y="4255276"/>
            <a:ext cx="6096000" cy="1754326"/>
          </a:xfrm>
          <a:prstGeom prst="rect">
            <a:avLst/>
          </a:prstGeom>
          <a:noFill/>
        </p:spPr>
        <p:txBody>
          <a:bodyPr wrap="square">
            <a:spAutoFit/>
          </a:bodyPr>
          <a:lstStyle/>
          <a:p>
            <a:pPr algn="just"/>
            <a:r>
              <a:rPr lang="fr-FR" dirty="0"/>
              <a:t>Parmi les premières Régions à avoir transposé la nouvelle réglementation dictée par le décret 12.03.2019 n° 2779 se trouve la </a:t>
            </a:r>
            <a:r>
              <a:rPr lang="fr-FR" b="1" dirty="0"/>
              <a:t>région Toscane </a:t>
            </a:r>
            <a:r>
              <a:rPr lang="fr-FR" dirty="0"/>
              <a:t>qui, par la </a:t>
            </a:r>
            <a:r>
              <a:rPr lang="fr-FR" b="1" dirty="0"/>
              <a:t>Loi Régionale du 11 décembre 2019, n° 76, </a:t>
            </a:r>
            <a:r>
              <a:rPr lang="fr-FR" dirty="0"/>
              <a:t> </a:t>
            </a:r>
            <a:r>
              <a:rPr lang="fr-FR" b="1" dirty="0"/>
              <a:t>a modifie la loi régionale n° 30 du 23 juin 2003 </a:t>
            </a:r>
            <a:r>
              <a:rPr lang="fr-FR" dirty="0"/>
              <a:t>sur la réglementation des activités agritouristiques, des fermes pédagogiques et de l'œnotourisme.</a:t>
            </a:r>
            <a:endParaRPr lang="it-IT" dirty="0"/>
          </a:p>
        </p:txBody>
      </p:sp>
      <p:sp>
        <p:nvSpPr>
          <p:cNvPr id="7" name="CasellaDiTesto 6">
            <a:extLst>
              <a:ext uri="{FF2B5EF4-FFF2-40B4-BE49-F238E27FC236}">
                <a16:creationId xmlns:a16="http://schemas.microsoft.com/office/drawing/2014/main" id="{0F4A8BC6-B451-5302-BF79-EAD61FE6206E}"/>
              </a:ext>
            </a:extLst>
          </p:cNvPr>
          <p:cNvSpPr txBox="1"/>
          <p:nvPr/>
        </p:nvSpPr>
        <p:spPr>
          <a:xfrm>
            <a:off x="1012723" y="834442"/>
            <a:ext cx="6096000" cy="830997"/>
          </a:xfrm>
          <a:prstGeom prst="rect">
            <a:avLst/>
          </a:prstGeom>
          <a:noFill/>
        </p:spPr>
        <p:txBody>
          <a:bodyPr wrap="square">
            <a:spAutoFit/>
          </a:bodyPr>
          <a:lstStyle/>
          <a:p>
            <a:pPr algn="ctr"/>
            <a:r>
              <a:rPr lang="fr-FR" sz="2400" b="1" i="1" dirty="0">
                <a:solidFill>
                  <a:srgbClr val="C00000"/>
                </a:solidFill>
              </a:rPr>
              <a:t>Compétences des États/Régions                                    en matière d'œnotourisme</a:t>
            </a:r>
            <a:endParaRPr lang="it-IT" sz="2400" b="1" i="1" dirty="0">
              <a:solidFill>
                <a:srgbClr val="C00000"/>
              </a:solidFill>
            </a:endParaRPr>
          </a:p>
        </p:txBody>
      </p:sp>
      <p:sp>
        <p:nvSpPr>
          <p:cNvPr id="8" name="AutoShape 2">
            <a:extLst>
              <a:ext uri="{FF2B5EF4-FFF2-40B4-BE49-F238E27FC236}">
                <a16:creationId xmlns:a16="http://schemas.microsoft.com/office/drawing/2014/main" id="{6E461DC9-62EA-AC87-F4A4-6FB3CB7226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9" name="Immagine 8">
            <a:extLst>
              <a:ext uri="{FF2B5EF4-FFF2-40B4-BE49-F238E27FC236}">
                <a16:creationId xmlns:a16="http://schemas.microsoft.com/office/drawing/2014/main" id="{7632C9AA-4939-5C31-D39F-407D8BAF3C8F}"/>
              </a:ext>
            </a:extLst>
          </p:cNvPr>
          <p:cNvPicPr>
            <a:picLocks noChangeAspect="1"/>
          </p:cNvPicPr>
          <p:nvPr/>
        </p:nvPicPr>
        <p:blipFill>
          <a:blip r:embed="rId3"/>
          <a:stretch>
            <a:fillRect/>
          </a:stretch>
        </p:blipFill>
        <p:spPr>
          <a:xfrm>
            <a:off x="7439086" y="1393963"/>
            <a:ext cx="3740191" cy="4675239"/>
          </a:xfrm>
          <a:prstGeom prst="rect">
            <a:avLst/>
          </a:prstGeom>
        </p:spPr>
      </p:pic>
      <p:sp>
        <p:nvSpPr>
          <p:cNvPr id="10" name="CasellaDiTesto 9">
            <a:extLst>
              <a:ext uri="{FF2B5EF4-FFF2-40B4-BE49-F238E27FC236}">
                <a16:creationId xmlns:a16="http://schemas.microsoft.com/office/drawing/2014/main" id="{DA2C513B-527E-6670-6BC9-B63A928E3718}"/>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12</a:t>
            </a:r>
          </a:p>
        </p:txBody>
      </p:sp>
    </p:spTree>
    <p:extLst>
      <p:ext uri="{BB962C8B-B14F-4D97-AF65-F5344CB8AC3E}">
        <p14:creationId xmlns:p14="http://schemas.microsoft.com/office/powerpoint/2010/main" val="4051972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A818B-6798-3A6F-6F22-E62FA3C08F3A}"/>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65C80123-90BA-150E-B28A-F3AB99C3D5F7}"/>
              </a:ext>
            </a:extLst>
          </p:cNvPr>
          <p:cNvSpPr txBox="1"/>
          <p:nvPr/>
        </p:nvSpPr>
        <p:spPr>
          <a:xfrm>
            <a:off x="375665" y="632690"/>
            <a:ext cx="6855560" cy="2308324"/>
          </a:xfrm>
          <a:prstGeom prst="rect">
            <a:avLst/>
          </a:prstGeom>
          <a:noFill/>
        </p:spPr>
        <p:txBody>
          <a:bodyPr wrap="square">
            <a:spAutoFit/>
          </a:bodyPr>
          <a:lstStyle/>
          <a:p>
            <a:r>
              <a:rPr lang="fr-FR" noProof="0" dirty="0"/>
              <a:t>Les informations les plus intéressantes, qui ressortent de la loi régionale toscane concernent les indications détaillées sur  les trois caractéristiques requises pour les activités œnotouristiques, et notamment</a:t>
            </a:r>
          </a:p>
          <a:p>
            <a:r>
              <a:rPr lang="fr-FR" noProof="0" dirty="0"/>
              <a:t>• </a:t>
            </a:r>
            <a:r>
              <a:rPr lang="fr-FR" b="1" noProof="0" dirty="0"/>
              <a:t>par qui peut être exercée l’activité d’</a:t>
            </a:r>
            <a:r>
              <a:rPr lang="fr-FR" b="1" dirty="0"/>
              <a:t>œnotourisme</a:t>
            </a:r>
            <a:r>
              <a:rPr lang="fr-FR" b="1" noProof="0" dirty="0"/>
              <a:t> </a:t>
            </a:r>
            <a:r>
              <a:rPr lang="fr-FR" noProof="0" dirty="0"/>
              <a:t>;</a:t>
            </a:r>
          </a:p>
          <a:p>
            <a:r>
              <a:rPr lang="fr-FR" noProof="0" dirty="0"/>
              <a:t>• </a:t>
            </a:r>
            <a:r>
              <a:rPr lang="fr-FR" b="1" noProof="0" dirty="0"/>
              <a:t>les </a:t>
            </a:r>
            <a:r>
              <a:rPr lang="fr-FR" b="1" dirty="0"/>
              <a:t>caractéristiques des sujets c</a:t>
            </a:r>
            <a:r>
              <a:rPr lang="fr-FR" b="1" noProof="0" dirty="0" err="1"/>
              <a:t>oncernés</a:t>
            </a:r>
            <a:r>
              <a:rPr lang="fr-FR" noProof="0" dirty="0"/>
              <a:t>;</a:t>
            </a:r>
          </a:p>
          <a:p>
            <a:r>
              <a:rPr lang="fr-FR" noProof="0" dirty="0"/>
              <a:t>• </a:t>
            </a:r>
            <a:r>
              <a:rPr lang="fr-FR" b="1" noProof="0" dirty="0"/>
              <a:t>la combinaison de l’</a:t>
            </a:r>
            <a:r>
              <a:rPr lang="fr-FR" b="1" dirty="0"/>
              <a:t>œnotourisme</a:t>
            </a:r>
            <a:r>
              <a:rPr lang="fr-FR" b="1" noProof="0" dirty="0"/>
              <a:t> avec la dégustation de produits alimentaires</a:t>
            </a:r>
            <a:r>
              <a:rPr lang="fr-FR" noProof="0" dirty="0"/>
              <a:t>.</a:t>
            </a:r>
          </a:p>
        </p:txBody>
      </p:sp>
      <p:sp>
        <p:nvSpPr>
          <p:cNvPr id="5" name="CasellaDiTesto 4">
            <a:extLst>
              <a:ext uri="{FF2B5EF4-FFF2-40B4-BE49-F238E27FC236}">
                <a16:creationId xmlns:a16="http://schemas.microsoft.com/office/drawing/2014/main" id="{AA1860D5-BCAC-894D-7256-B308C4F0A998}"/>
              </a:ext>
            </a:extLst>
          </p:cNvPr>
          <p:cNvSpPr txBox="1"/>
          <p:nvPr/>
        </p:nvSpPr>
        <p:spPr>
          <a:xfrm>
            <a:off x="1147396" y="3255915"/>
            <a:ext cx="9274897" cy="3139321"/>
          </a:xfrm>
          <a:prstGeom prst="rect">
            <a:avLst/>
          </a:prstGeom>
          <a:noFill/>
        </p:spPr>
        <p:txBody>
          <a:bodyPr wrap="square">
            <a:spAutoFit/>
          </a:bodyPr>
          <a:lstStyle/>
          <a:p>
            <a:pPr algn="just"/>
            <a:r>
              <a:rPr lang="fr-FR" dirty="0"/>
              <a:t>La Loi indique </a:t>
            </a:r>
            <a:r>
              <a:rPr lang="fr-FR" b="1" dirty="0"/>
              <a:t>quatre entités différentes,  </a:t>
            </a:r>
            <a:r>
              <a:rPr lang="fr-FR" dirty="0"/>
              <a:t>qui peuvent exercer des activités œnotouristiques:</a:t>
            </a:r>
          </a:p>
          <a:p>
            <a:pPr algn="just"/>
            <a:endParaRPr lang="fr-FR" dirty="0"/>
          </a:p>
          <a:p>
            <a:pPr algn="just"/>
            <a:r>
              <a:rPr lang="fr-FR" dirty="0"/>
              <a:t>1. </a:t>
            </a:r>
            <a:r>
              <a:rPr lang="fr-FR" b="1" dirty="0"/>
              <a:t>l'exploitant agricole individuel, ou la firme individuelle constituée en association</a:t>
            </a:r>
            <a:r>
              <a:rPr lang="fr-FR" dirty="0"/>
              <a:t>, dont à l'article 2135 du Code Civil, qui exerce des activités viticoles;</a:t>
            </a:r>
          </a:p>
          <a:p>
            <a:pPr algn="just"/>
            <a:r>
              <a:rPr lang="fr-FR" dirty="0"/>
              <a:t>2. </a:t>
            </a:r>
            <a:r>
              <a:rPr lang="fr-FR" b="1" dirty="0"/>
              <a:t>les Comités de gestion des routes du vin reconnus par la loi régionale toscane </a:t>
            </a:r>
            <a:r>
              <a:rPr lang="fr-FR" dirty="0"/>
              <a:t>n° 45 du 5 août 2003;</a:t>
            </a:r>
          </a:p>
          <a:p>
            <a:pPr algn="just"/>
            <a:r>
              <a:rPr lang="fr-FR" dirty="0"/>
              <a:t>3.</a:t>
            </a:r>
            <a:r>
              <a:rPr lang="fr-FR" b="1" dirty="0"/>
              <a:t> les Caves Coopératives Sociales et leurs consortiums</a:t>
            </a:r>
            <a:r>
              <a:rPr lang="fr-FR" dirty="0"/>
              <a:t>, auxquels les membres livrent les produits de leurs vignobles pour la production, la transformation et la commercialisation du vin;</a:t>
            </a:r>
          </a:p>
          <a:p>
            <a:pPr algn="just"/>
            <a:r>
              <a:rPr lang="fr-FR" dirty="0"/>
              <a:t>4. </a:t>
            </a:r>
            <a:r>
              <a:rPr lang="fr-FR" b="1" dirty="0"/>
              <a:t>les Consortiums pour la protection des vins </a:t>
            </a:r>
            <a:r>
              <a:rPr lang="fr-FR" dirty="0"/>
              <a:t>avec des appellations d’origine et des indications géographiques.</a:t>
            </a:r>
          </a:p>
          <a:p>
            <a:pPr algn="just"/>
            <a:endParaRPr lang="fr-FR" dirty="0"/>
          </a:p>
        </p:txBody>
      </p:sp>
      <p:pic>
        <p:nvPicPr>
          <p:cNvPr id="6" name="Immagine 5">
            <a:extLst>
              <a:ext uri="{FF2B5EF4-FFF2-40B4-BE49-F238E27FC236}">
                <a16:creationId xmlns:a16="http://schemas.microsoft.com/office/drawing/2014/main" id="{53651684-7AE2-89C3-5505-A575EC9AB400}"/>
              </a:ext>
            </a:extLst>
          </p:cNvPr>
          <p:cNvPicPr>
            <a:picLocks noChangeAspect="1"/>
          </p:cNvPicPr>
          <p:nvPr/>
        </p:nvPicPr>
        <p:blipFill>
          <a:blip r:embed="rId2"/>
          <a:srcRect l="23152" t="11756" r="20714" b="24588"/>
          <a:stretch/>
        </p:blipFill>
        <p:spPr>
          <a:xfrm>
            <a:off x="7451850" y="813492"/>
            <a:ext cx="2576050" cy="1946721"/>
          </a:xfrm>
          <a:prstGeom prst="rect">
            <a:avLst/>
          </a:prstGeom>
        </p:spPr>
      </p:pic>
      <p:sp>
        <p:nvSpPr>
          <p:cNvPr id="7" name="CasellaDiTesto 6">
            <a:extLst>
              <a:ext uri="{FF2B5EF4-FFF2-40B4-BE49-F238E27FC236}">
                <a16:creationId xmlns:a16="http://schemas.microsoft.com/office/drawing/2014/main" id="{33C1037C-A725-CD60-4775-0390D3B334B0}"/>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13</a:t>
            </a:r>
          </a:p>
        </p:txBody>
      </p:sp>
    </p:spTree>
    <p:extLst>
      <p:ext uri="{BB962C8B-B14F-4D97-AF65-F5344CB8AC3E}">
        <p14:creationId xmlns:p14="http://schemas.microsoft.com/office/powerpoint/2010/main" val="3100804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DC247-0D50-EA2F-F53D-9956329724F6}"/>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96668779-EACC-C68D-2C46-326F154F8AA4}"/>
              </a:ext>
            </a:extLst>
          </p:cNvPr>
          <p:cNvSpPr txBox="1"/>
          <p:nvPr/>
        </p:nvSpPr>
        <p:spPr>
          <a:xfrm>
            <a:off x="875070" y="993674"/>
            <a:ext cx="8554065" cy="5632311"/>
          </a:xfrm>
          <a:prstGeom prst="rect">
            <a:avLst/>
          </a:prstGeom>
          <a:noFill/>
        </p:spPr>
        <p:txBody>
          <a:bodyPr wrap="square">
            <a:spAutoFit/>
          </a:bodyPr>
          <a:lstStyle/>
          <a:p>
            <a:pPr algn="just"/>
            <a:r>
              <a:rPr lang="fr-FR" dirty="0"/>
              <a:t>Selon la loi régionale n° 76 du 11 décembre 2019, pas tous les sujets peuvent exercer des activités œnotouristiques; la </a:t>
            </a:r>
            <a:r>
              <a:rPr lang="fr-FR" b="1" dirty="0"/>
              <a:t>présence de sujets qualifiés est requise</a:t>
            </a:r>
            <a:r>
              <a:rPr lang="fr-FR" dirty="0"/>
              <a:t>. Ces derniers, en plus de posséder une </a:t>
            </a:r>
            <a:r>
              <a:rPr lang="fr-FR" b="1" dirty="0"/>
              <a:t>connaissance adéquate des caractéristiques </a:t>
            </a:r>
            <a:r>
              <a:rPr lang="fr-FR" dirty="0"/>
              <a:t>du territoire, doivent posséder, au moins, </a:t>
            </a:r>
            <a:r>
              <a:rPr lang="fr-FR" b="1" dirty="0"/>
              <a:t>l'une des qualités suivantes:</a:t>
            </a:r>
          </a:p>
          <a:p>
            <a:pPr algn="just"/>
            <a:endParaRPr lang="fr-FR" dirty="0"/>
          </a:p>
          <a:p>
            <a:pPr algn="just"/>
            <a:r>
              <a:rPr lang="fr-FR" dirty="0"/>
              <a:t>• la qualification </a:t>
            </a:r>
            <a:r>
              <a:rPr lang="fr-FR" b="1" dirty="0"/>
              <a:t>d’Entrepreneur Agricole Professionnel (IAP);</a:t>
            </a:r>
          </a:p>
          <a:p>
            <a:pPr algn="just"/>
            <a:r>
              <a:rPr lang="fr-FR" dirty="0"/>
              <a:t>• </a:t>
            </a:r>
            <a:r>
              <a:rPr lang="fr-FR" b="1" dirty="0"/>
              <a:t>le</a:t>
            </a:r>
            <a:r>
              <a:rPr lang="fr-FR" dirty="0"/>
              <a:t> </a:t>
            </a:r>
            <a:r>
              <a:rPr lang="fr-FR" b="1" dirty="0"/>
              <a:t>certificat de participation, délivré à l'issue d'un cours de formation obligatoire </a:t>
            </a:r>
            <a:r>
              <a:rPr lang="fr-FR" dirty="0"/>
              <a:t>permettant de </a:t>
            </a:r>
            <a:r>
              <a:rPr lang="fr-FR" b="1" dirty="0"/>
              <a:t>satisfaire aux exigences de capacité professionnelle pour l'obtention de la qualification IAP;</a:t>
            </a:r>
          </a:p>
          <a:p>
            <a:pPr algn="just"/>
            <a:r>
              <a:rPr lang="fr-FR" dirty="0"/>
              <a:t>• le </a:t>
            </a:r>
            <a:r>
              <a:rPr lang="fr-FR" b="1" dirty="0"/>
              <a:t>diplôme</a:t>
            </a:r>
            <a:r>
              <a:rPr lang="fr-FR" dirty="0"/>
              <a:t> dans le domaine agricole;</a:t>
            </a:r>
          </a:p>
          <a:p>
            <a:pPr algn="just"/>
            <a:r>
              <a:rPr lang="fr-FR" dirty="0"/>
              <a:t>• </a:t>
            </a:r>
            <a:r>
              <a:rPr lang="fr-FR" b="1" dirty="0"/>
              <a:t>le titre d'œnologue</a:t>
            </a:r>
            <a:r>
              <a:rPr lang="fr-FR" dirty="0"/>
              <a:t>, </a:t>
            </a:r>
            <a:r>
              <a:rPr lang="fr-FR" b="1" dirty="0"/>
              <a:t>en vertu de la loi n° 129 du 10 avril 1991 </a:t>
            </a:r>
            <a:r>
              <a:rPr lang="fr-FR" dirty="0"/>
              <a:t>(Réglementation de la profession d'œnologue);</a:t>
            </a:r>
          </a:p>
          <a:p>
            <a:pPr algn="just"/>
            <a:r>
              <a:rPr lang="fr-FR" dirty="0"/>
              <a:t>• </a:t>
            </a:r>
            <a:r>
              <a:rPr lang="fr-FR" b="1" dirty="0"/>
              <a:t>la déclaration d'exercice d'activités dans le secteur vitivinicole, au cours des cinq années précédant le début de l'activité œnotouristique</a:t>
            </a:r>
            <a:r>
              <a:rPr lang="fr-FR" dirty="0"/>
              <a:t>. La </a:t>
            </a:r>
            <a:r>
              <a:rPr lang="fr-FR" b="1" dirty="0"/>
              <a:t>déclaration doit être complète et indiquer les exploitations et les périodes, pendant lesquelles l'activité a été exercée</a:t>
            </a:r>
            <a:r>
              <a:rPr lang="fr-FR" dirty="0"/>
              <a:t>;</a:t>
            </a:r>
          </a:p>
          <a:p>
            <a:pPr algn="just"/>
            <a:r>
              <a:rPr lang="fr-FR" dirty="0"/>
              <a:t>• </a:t>
            </a:r>
            <a:r>
              <a:rPr lang="fr-FR" b="1" dirty="0"/>
              <a:t>l’attestation de participation à un cours de formation sur les activités viticoles</a:t>
            </a:r>
            <a:r>
              <a:rPr lang="fr-FR" dirty="0"/>
              <a:t>, organisé par des associations professionnelles, des ordres professionnels, des agences de formation ou tout autre organisme habilité, </a:t>
            </a:r>
            <a:r>
              <a:rPr lang="fr-FR" b="1" dirty="0"/>
              <a:t>d'une durée minimale de cinquante heures de formation théorique/pratique.</a:t>
            </a:r>
          </a:p>
        </p:txBody>
      </p:sp>
      <p:pic>
        <p:nvPicPr>
          <p:cNvPr id="4" name="Picture 2" descr="Free wine bottle champagne vector">
            <a:extLst>
              <a:ext uri="{FF2B5EF4-FFF2-40B4-BE49-F238E27FC236}">
                <a16:creationId xmlns:a16="http://schemas.microsoft.com/office/drawing/2014/main" id="{D1E59D32-19C8-35BA-E195-113543F54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5954" y="1766896"/>
            <a:ext cx="2035432" cy="416145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025A05D1-0E47-5197-63EA-96322F56D1C0}"/>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14</a:t>
            </a:r>
          </a:p>
        </p:txBody>
      </p:sp>
    </p:spTree>
    <p:extLst>
      <p:ext uri="{BB962C8B-B14F-4D97-AF65-F5344CB8AC3E}">
        <p14:creationId xmlns:p14="http://schemas.microsoft.com/office/powerpoint/2010/main" val="27998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69E58-490E-B40F-C5EC-03943C4212CE}"/>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3ACD759B-5640-6BF4-8E3B-C547AEBA9C56}"/>
              </a:ext>
            </a:extLst>
          </p:cNvPr>
          <p:cNvSpPr txBox="1"/>
          <p:nvPr/>
        </p:nvSpPr>
        <p:spPr>
          <a:xfrm>
            <a:off x="934065" y="1187612"/>
            <a:ext cx="6331976" cy="4247317"/>
          </a:xfrm>
          <a:prstGeom prst="rect">
            <a:avLst/>
          </a:prstGeom>
          <a:noFill/>
        </p:spPr>
        <p:txBody>
          <a:bodyPr wrap="square">
            <a:spAutoFit/>
          </a:bodyPr>
          <a:lstStyle/>
          <a:p>
            <a:pPr algn="just"/>
            <a:r>
              <a:rPr lang="fr-FR" dirty="0"/>
              <a:t>L’art. 22 de la loi, au paragraphe 3, prévoit que "l'activité de dégustation du vin en combinaison avec des produits agroalimentaires est </a:t>
            </a:r>
            <a:r>
              <a:rPr lang="fr-FR" b="1" dirty="0"/>
              <a:t>exclue des activités, </a:t>
            </a:r>
            <a:r>
              <a:rPr lang="fr-FR" dirty="0"/>
              <a:t>qui </a:t>
            </a:r>
            <a:r>
              <a:rPr lang="fr-FR" b="1" dirty="0"/>
              <a:t>consistent dans la fourniture et la vente  d'aliments et de boissons</a:t>
            </a:r>
            <a:r>
              <a:rPr lang="fr-FR" dirty="0"/>
              <a:t>".</a:t>
            </a:r>
          </a:p>
          <a:p>
            <a:pPr algn="just"/>
            <a:endParaRPr lang="fr-FR" dirty="0"/>
          </a:p>
          <a:p>
            <a:pPr algn="just"/>
            <a:endParaRPr lang="fr-FR" dirty="0"/>
          </a:p>
          <a:p>
            <a:pPr algn="just"/>
            <a:endParaRPr lang="fr-FR" dirty="0"/>
          </a:p>
          <a:p>
            <a:pPr algn="just"/>
            <a:r>
              <a:rPr lang="fr-FR" dirty="0"/>
              <a:t>Enfin, est prévue </a:t>
            </a:r>
            <a:r>
              <a:rPr lang="fr-FR" b="1" dirty="0"/>
              <a:t>l'obligation de souscrire une police d'assurance de responsabilité civile pour les visiteurs, ainsi que l'inscription sur les listes régionales spéciales d'opérateurs et d'exploitations agricoles, qui existent déjà</a:t>
            </a:r>
            <a:r>
              <a:rPr lang="fr-FR" dirty="0"/>
              <a:t>. Bien que les dispositions susmentionnées concernent spécifiquement </a:t>
            </a:r>
            <a:r>
              <a:rPr lang="fr-FR" b="1" dirty="0"/>
              <a:t>la région de Toscane</a:t>
            </a:r>
            <a:r>
              <a:rPr lang="fr-FR" dirty="0"/>
              <a:t>,  certaines indications peuvent également être utiles pour d'autres Régions, qui sont très intéressées par la </a:t>
            </a:r>
            <a:r>
              <a:rPr lang="fr-FR" b="1" dirty="0"/>
              <a:t>promotion de la nouvelle activité œnotouristique.</a:t>
            </a:r>
            <a:endParaRPr lang="it-IT" b="1" dirty="0"/>
          </a:p>
        </p:txBody>
      </p:sp>
      <p:pic>
        <p:nvPicPr>
          <p:cNvPr id="8194" name="Picture 2" descr="Free Hill The Vineyards photo and picture">
            <a:extLst>
              <a:ext uri="{FF2B5EF4-FFF2-40B4-BE49-F238E27FC236}">
                <a16:creationId xmlns:a16="http://schemas.microsoft.com/office/drawing/2014/main" id="{D20E3570-ED6C-06DE-2B0B-2E54C2B91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3291" y="1557202"/>
            <a:ext cx="3122049" cy="470102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25AB95CD-ECAF-C6B1-415E-D83536A8ABD6}"/>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15</a:t>
            </a:r>
          </a:p>
        </p:txBody>
      </p:sp>
    </p:spTree>
    <p:extLst>
      <p:ext uri="{BB962C8B-B14F-4D97-AF65-F5344CB8AC3E}">
        <p14:creationId xmlns:p14="http://schemas.microsoft.com/office/powerpoint/2010/main" val="1909303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0715A-8CFE-65AF-9527-09A175F2FA57}"/>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AEDCF6F3-2B1A-80A2-FAB8-601F82D17158}"/>
              </a:ext>
            </a:extLst>
          </p:cNvPr>
          <p:cNvSpPr/>
          <p:nvPr/>
        </p:nvSpPr>
        <p:spPr>
          <a:xfrm>
            <a:off x="648929" y="1114807"/>
            <a:ext cx="1387367" cy="523220"/>
          </a:xfrm>
          <a:prstGeom prst="rect">
            <a:avLst/>
          </a:prstGeom>
        </p:spPr>
        <p:txBody>
          <a:bodyPr wrap="none">
            <a:spAutoFit/>
          </a:bodyPr>
          <a:lstStyle/>
          <a:p>
            <a:r>
              <a:rPr lang="fr-FR" sz="2800" b="1" i="1" u="sng" noProof="0" dirty="0">
                <a:solidFill>
                  <a:srgbClr val="AB002A"/>
                </a:solidFill>
              </a:rPr>
              <a:t>Fiscalité</a:t>
            </a:r>
          </a:p>
        </p:txBody>
      </p:sp>
      <p:sp>
        <p:nvSpPr>
          <p:cNvPr id="4" name="CasellaDiTesto 3">
            <a:extLst>
              <a:ext uri="{FF2B5EF4-FFF2-40B4-BE49-F238E27FC236}">
                <a16:creationId xmlns:a16="http://schemas.microsoft.com/office/drawing/2014/main" id="{B6A66BFB-D25F-D9C9-5B66-9EFF2F3522D3}"/>
              </a:ext>
            </a:extLst>
          </p:cNvPr>
          <p:cNvSpPr txBox="1"/>
          <p:nvPr/>
        </p:nvSpPr>
        <p:spPr>
          <a:xfrm>
            <a:off x="648929" y="2307641"/>
            <a:ext cx="6096000" cy="2031325"/>
          </a:xfrm>
          <a:prstGeom prst="rect">
            <a:avLst/>
          </a:prstGeom>
          <a:noFill/>
        </p:spPr>
        <p:txBody>
          <a:bodyPr wrap="square">
            <a:spAutoFit/>
          </a:bodyPr>
          <a:lstStyle/>
          <a:p>
            <a:pPr algn="just"/>
            <a:r>
              <a:rPr lang="fr-FR" sz="1800" dirty="0">
                <a:effectLst/>
                <a:latin typeface="Aptos" panose="020B0004020202020204" pitchFamily="34" charset="0"/>
                <a:ea typeface="Aptos" panose="020B0004020202020204" pitchFamily="34" charset="0"/>
                <a:cs typeface="Times New Roman" panose="02020603050405020304" pitchFamily="18" charset="0"/>
              </a:rPr>
              <a:t>La législation fiscale peut </a:t>
            </a:r>
            <a:r>
              <a:rPr lang="fr-FR" sz="1800" b="1" dirty="0">
                <a:effectLst/>
                <a:latin typeface="Aptos" panose="020B0004020202020204" pitchFamily="34" charset="0"/>
                <a:ea typeface="Aptos" panose="020B0004020202020204" pitchFamily="34" charset="0"/>
                <a:cs typeface="Times New Roman" panose="02020603050405020304" pitchFamily="18" charset="0"/>
              </a:rPr>
              <a:t>influencer</a:t>
            </a:r>
            <a:r>
              <a:rPr lang="fr-FR" sz="1800" dirty="0">
                <a:effectLst/>
                <a:latin typeface="Aptos" panose="020B0004020202020204" pitchFamily="34" charset="0"/>
                <a:ea typeface="Aptos" panose="020B0004020202020204" pitchFamily="34" charset="0"/>
                <a:cs typeface="Times New Roman" panose="02020603050405020304" pitchFamily="18" charset="0"/>
              </a:rPr>
              <a:t> de manière </a:t>
            </a:r>
            <a:r>
              <a:rPr lang="fr-FR" b="1" dirty="0">
                <a:latin typeface="Aptos" panose="020B0004020202020204" pitchFamily="34" charset="0"/>
                <a:cs typeface="Times New Roman" panose="02020603050405020304" pitchFamily="18" charset="0"/>
              </a:rPr>
              <a:t>significative le développement de l'œnotourisme, </a:t>
            </a:r>
            <a:r>
              <a:rPr lang="fr-FR" sz="1800" dirty="0">
                <a:effectLst/>
                <a:latin typeface="Aptos" panose="020B0004020202020204" pitchFamily="34" charset="0"/>
                <a:ea typeface="Aptos" panose="020B0004020202020204" pitchFamily="34" charset="0"/>
                <a:cs typeface="Times New Roman" panose="02020603050405020304" pitchFamily="18" charset="0"/>
              </a:rPr>
              <a:t>en orientant les décisions des opérateurs économiques, lorsqu'elle prévoit des allègements fiscaux pour des activités spécifiques menées dans des </a:t>
            </a:r>
            <a:r>
              <a:rPr lang="fr-FR" sz="1800" b="1" dirty="0">
                <a:effectLst/>
                <a:latin typeface="Aptos" panose="020B0004020202020204" pitchFamily="34" charset="0"/>
                <a:ea typeface="Aptos" panose="020B0004020202020204" pitchFamily="34" charset="0"/>
                <a:cs typeface="Times New Roman" panose="02020603050405020304" pitchFamily="18" charset="0"/>
              </a:rPr>
              <a:t>contextes viticoles et ruraux, par rapport aux mêmes activités menées ailleurs</a:t>
            </a:r>
            <a:r>
              <a:rPr lang="fr-FR" sz="1800" dirty="0">
                <a:effectLst/>
                <a:latin typeface="Aptos" panose="020B0004020202020204" pitchFamily="34" charset="0"/>
                <a:ea typeface="Aptos" panose="020B0004020202020204" pitchFamily="34" charset="0"/>
                <a:cs typeface="Times New Roman" panose="02020603050405020304" pitchFamily="18" charset="0"/>
              </a:rPr>
              <a:t>. </a:t>
            </a:r>
            <a:endParaRPr lang="it-IT" dirty="0"/>
          </a:p>
        </p:txBody>
      </p:sp>
      <p:sp>
        <p:nvSpPr>
          <p:cNvPr id="5" name="CasellaDiTesto 4">
            <a:extLst>
              <a:ext uri="{FF2B5EF4-FFF2-40B4-BE49-F238E27FC236}">
                <a16:creationId xmlns:a16="http://schemas.microsoft.com/office/drawing/2014/main" id="{4C321B72-122F-0F35-36EE-C244D6718D1A}"/>
              </a:ext>
            </a:extLst>
          </p:cNvPr>
          <p:cNvSpPr txBox="1"/>
          <p:nvPr/>
        </p:nvSpPr>
        <p:spPr>
          <a:xfrm>
            <a:off x="648929" y="4367787"/>
            <a:ext cx="6096000" cy="1477328"/>
          </a:xfrm>
          <a:prstGeom prst="rect">
            <a:avLst/>
          </a:prstGeom>
          <a:noFill/>
        </p:spPr>
        <p:txBody>
          <a:bodyPr wrap="square">
            <a:spAutoFit/>
          </a:bodyPr>
          <a:lstStyle/>
          <a:p>
            <a:pPr algn="just"/>
            <a:r>
              <a:rPr lang="fr-FR" dirty="0"/>
              <a:t>Les différents modèles d'œnotourisme ont, de toutes façons accès à la </a:t>
            </a:r>
            <a:r>
              <a:rPr lang="fr-FR" b="1" dirty="0">
                <a:latin typeface="Aptos" panose="020B0004020202020204" pitchFamily="34" charset="0"/>
                <a:cs typeface="Times New Roman" panose="02020603050405020304" pitchFamily="18" charset="0"/>
              </a:rPr>
              <a:t>même discipline fiscale, celle de l'art. 5 de la loi n° 413 du 30.12.1991, qui ne prévoit pas une imposition analytique-ordinaire, mais un taux forfaitaire, applicable à tous les modèles d'œnotourisme.</a:t>
            </a:r>
            <a:endParaRPr lang="it-IT" b="1" dirty="0">
              <a:latin typeface="Aptos" panose="020B0004020202020204" pitchFamily="34" charset="0"/>
              <a:cs typeface="Times New Roman" panose="02020603050405020304" pitchFamily="18" charset="0"/>
            </a:endParaRPr>
          </a:p>
        </p:txBody>
      </p:sp>
      <p:pic>
        <p:nvPicPr>
          <p:cNvPr id="1026" name="Picture 2" descr="Free Money Cash photo and picture">
            <a:extLst>
              <a:ext uri="{FF2B5EF4-FFF2-40B4-BE49-F238E27FC236}">
                <a16:creationId xmlns:a16="http://schemas.microsoft.com/office/drawing/2014/main" id="{20E8E5A9-29DC-CDB3-4D03-B9E0DD8476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7" r="33387"/>
          <a:stretch/>
        </p:blipFill>
        <p:spPr bwMode="auto">
          <a:xfrm>
            <a:off x="7042638" y="1759974"/>
            <a:ext cx="4500433" cy="3998793"/>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FDFBD78B-5E07-FCFD-638B-85F36EDC2B55}"/>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16</a:t>
            </a:r>
          </a:p>
        </p:txBody>
      </p:sp>
    </p:spTree>
    <p:extLst>
      <p:ext uri="{BB962C8B-B14F-4D97-AF65-F5344CB8AC3E}">
        <p14:creationId xmlns:p14="http://schemas.microsoft.com/office/powerpoint/2010/main" val="3030841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85210-525F-40C0-D721-D60066C87607}"/>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3ED46842-B112-A7A5-9982-63DCFA94BF4C}"/>
              </a:ext>
            </a:extLst>
          </p:cNvPr>
          <p:cNvSpPr txBox="1"/>
          <p:nvPr/>
        </p:nvSpPr>
        <p:spPr>
          <a:xfrm>
            <a:off x="319849" y="378009"/>
            <a:ext cx="8777497" cy="1477328"/>
          </a:xfrm>
          <a:prstGeom prst="rect">
            <a:avLst/>
          </a:prstGeom>
          <a:noFill/>
        </p:spPr>
        <p:txBody>
          <a:bodyPr wrap="square">
            <a:spAutoFit/>
          </a:bodyPr>
          <a:lstStyle/>
          <a:p>
            <a:pPr algn="just"/>
            <a:r>
              <a:rPr lang="fr-FR" dirty="0"/>
              <a:t>Pour l'impôt sur le revenu, l’on applique </a:t>
            </a:r>
            <a:r>
              <a:rPr lang="fr-FR" b="1" dirty="0"/>
              <a:t>un régime de détermination forfaitaire </a:t>
            </a:r>
            <a:r>
              <a:rPr lang="fr-FR" dirty="0"/>
              <a:t>du revenu, ce qui signifie que les entrepreneurs agricoles, autres que ceux soumis à l'impôt sur les sociétés (IRES), déterminent </a:t>
            </a:r>
            <a:r>
              <a:rPr lang="fr-FR" b="1" dirty="0"/>
              <a:t>leur revenu imposable de manière forfaitaire (et non de manière ordinaire</a:t>
            </a:r>
            <a:r>
              <a:rPr lang="fr-FR" dirty="0"/>
              <a:t>), en appliquant un coefficient </a:t>
            </a:r>
            <a:r>
              <a:rPr lang="fr-FR" b="1" dirty="0"/>
              <a:t>de rentabilité du 25% sur le montant des revenus</a:t>
            </a:r>
            <a:r>
              <a:rPr lang="fr-FR" dirty="0"/>
              <a:t> et des bénéfices obtenus de l'exercice de cette activité (hors TVA).</a:t>
            </a:r>
            <a:endParaRPr lang="it-IT" dirty="0"/>
          </a:p>
        </p:txBody>
      </p:sp>
      <p:sp>
        <p:nvSpPr>
          <p:cNvPr id="6" name="CasellaDiTesto 5">
            <a:extLst>
              <a:ext uri="{FF2B5EF4-FFF2-40B4-BE49-F238E27FC236}">
                <a16:creationId xmlns:a16="http://schemas.microsoft.com/office/drawing/2014/main" id="{AB6F3999-EC9C-D061-9384-01758772555F}"/>
              </a:ext>
            </a:extLst>
          </p:cNvPr>
          <p:cNvSpPr txBox="1"/>
          <p:nvPr/>
        </p:nvSpPr>
        <p:spPr>
          <a:xfrm>
            <a:off x="1466912" y="2276648"/>
            <a:ext cx="8992703" cy="2585323"/>
          </a:xfrm>
          <a:prstGeom prst="rect">
            <a:avLst/>
          </a:prstGeom>
          <a:noFill/>
        </p:spPr>
        <p:txBody>
          <a:bodyPr wrap="square">
            <a:spAutoFit/>
          </a:bodyPr>
          <a:lstStyle/>
          <a:p>
            <a:pPr algn="just"/>
            <a:r>
              <a:rPr lang="fr-FR" dirty="0"/>
              <a:t>Le </a:t>
            </a:r>
            <a:r>
              <a:rPr lang="fr-FR" b="1" dirty="0"/>
              <a:t>régime forfaitaire </a:t>
            </a:r>
            <a:r>
              <a:rPr lang="fr-FR" dirty="0"/>
              <a:t>devient donc (théoriquement) le </a:t>
            </a:r>
            <a:r>
              <a:rPr lang="fr-FR" b="1" dirty="0"/>
              <a:t>régime "normal"</a:t>
            </a:r>
            <a:r>
              <a:rPr lang="fr-FR" dirty="0"/>
              <a:t> pour ces activités, quel que soit le montant des bénéfices et des revenus imposables réalisés, puisqu'il reste applicable sans aucune limite et sans risque de basculement automatique </a:t>
            </a:r>
            <a:r>
              <a:rPr lang="fr-FR" b="1" dirty="0"/>
              <a:t>vers le régime ordinaire</a:t>
            </a:r>
            <a:r>
              <a:rPr lang="fr-FR" dirty="0"/>
              <a:t>. Il y a toutefois la faculté du sujet exerçant l’activité d</a:t>
            </a:r>
            <a:r>
              <a:rPr lang="fr-FR" dirty="0">
                <a:latin typeface="Aptos" panose="020B0004020202020204" pitchFamily="34" charset="0"/>
                <a:cs typeface="Times New Roman" panose="02020603050405020304" pitchFamily="18" charset="0"/>
              </a:rPr>
              <a:t>'œnotourisme de se prévaloir </a:t>
            </a:r>
            <a:r>
              <a:rPr lang="fr-FR" b="1" dirty="0">
                <a:latin typeface="Aptos" panose="020B0004020202020204" pitchFamily="34" charset="0"/>
                <a:cs typeface="Times New Roman" panose="02020603050405020304" pitchFamily="18" charset="0"/>
              </a:rPr>
              <a:t>de l’exception législative</a:t>
            </a:r>
            <a:r>
              <a:rPr lang="fr-FR" dirty="0">
                <a:latin typeface="Aptos" panose="020B0004020202020204" pitchFamily="34" charset="0"/>
                <a:cs typeface="Times New Roman" panose="02020603050405020304" pitchFamily="18" charset="0"/>
              </a:rPr>
              <a:t>, prévue à l’alinéa 3 de l’art. 5 de la loi susmentionnée. Cette exception consent l’accès à </a:t>
            </a:r>
            <a:r>
              <a:rPr lang="fr-FR" b="1" dirty="0">
                <a:latin typeface="Aptos" panose="020B0004020202020204" pitchFamily="34" charset="0"/>
                <a:cs typeface="Times New Roman" panose="02020603050405020304" pitchFamily="18" charset="0"/>
              </a:rPr>
              <a:t>un régime fiscal encore plus favorable </a:t>
            </a:r>
            <a:r>
              <a:rPr lang="fr-FR" dirty="0">
                <a:latin typeface="Aptos" panose="020B0004020202020204" pitchFamily="34" charset="0"/>
                <a:cs typeface="Times New Roman" panose="02020603050405020304" pitchFamily="18" charset="0"/>
              </a:rPr>
              <a:t>et notamment celui applicable au </a:t>
            </a:r>
            <a:r>
              <a:rPr lang="fr-FR" b="1" dirty="0">
                <a:latin typeface="Aptos" panose="020B0004020202020204" pitchFamily="34" charset="0"/>
                <a:cs typeface="Times New Roman" panose="02020603050405020304" pitchFamily="18" charset="0"/>
              </a:rPr>
              <a:t>Revenu Rural</a:t>
            </a:r>
            <a:r>
              <a:rPr lang="fr-FR" dirty="0">
                <a:latin typeface="Aptos" panose="020B0004020202020204" pitchFamily="34" charset="0"/>
                <a:cs typeface="Times New Roman" panose="02020603050405020304" pitchFamily="18" charset="0"/>
              </a:rPr>
              <a:t>. Ce régime prévoit la détermination de l’impôt, </a:t>
            </a:r>
            <a:r>
              <a:rPr lang="fr-FR" b="1" dirty="0">
                <a:latin typeface="Aptos" panose="020B0004020202020204" pitchFamily="34" charset="0"/>
                <a:cs typeface="Times New Roman" panose="02020603050405020304" pitchFamily="18" charset="0"/>
              </a:rPr>
              <a:t>sur une base cadastrale et non effective, notamment selon ce qui résulte du Registre Foncier et non du revenu réellement obtenu.</a:t>
            </a:r>
            <a:endParaRPr lang="it-IT" b="1" dirty="0"/>
          </a:p>
        </p:txBody>
      </p:sp>
      <p:pic>
        <p:nvPicPr>
          <p:cNvPr id="7" name="Immagine 6">
            <a:extLst>
              <a:ext uri="{FF2B5EF4-FFF2-40B4-BE49-F238E27FC236}">
                <a16:creationId xmlns:a16="http://schemas.microsoft.com/office/drawing/2014/main" id="{5348E44E-A23F-FF80-D182-3CB162B59045}"/>
              </a:ext>
            </a:extLst>
          </p:cNvPr>
          <p:cNvPicPr>
            <a:picLocks noChangeAspect="1"/>
          </p:cNvPicPr>
          <p:nvPr/>
        </p:nvPicPr>
        <p:blipFill>
          <a:blip r:embed="rId2"/>
          <a:stretch>
            <a:fillRect/>
          </a:stretch>
        </p:blipFill>
        <p:spPr>
          <a:xfrm>
            <a:off x="0" y="5114189"/>
            <a:ext cx="12192000" cy="1219200"/>
          </a:xfrm>
          <a:prstGeom prst="rect">
            <a:avLst/>
          </a:prstGeom>
        </p:spPr>
      </p:pic>
      <p:sp>
        <p:nvSpPr>
          <p:cNvPr id="8" name="CasellaDiTesto 7">
            <a:extLst>
              <a:ext uri="{FF2B5EF4-FFF2-40B4-BE49-F238E27FC236}">
                <a16:creationId xmlns:a16="http://schemas.microsoft.com/office/drawing/2014/main" id="{442CA9BF-22CF-FD3F-86CF-8A1013265195}"/>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17</a:t>
            </a:r>
          </a:p>
        </p:txBody>
      </p:sp>
    </p:spTree>
    <p:extLst>
      <p:ext uri="{BB962C8B-B14F-4D97-AF65-F5344CB8AC3E}">
        <p14:creationId xmlns:p14="http://schemas.microsoft.com/office/powerpoint/2010/main" val="198889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EE1C6-5939-F6B1-3A5D-C3681AA0DD9F}"/>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71245C96-5843-32EE-E3AB-A2C5E8F59C17}"/>
              </a:ext>
            </a:extLst>
          </p:cNvPr>
          <p:cNvSpPr txBox="1"/>
          <p:nvPr/>
        </p:nvSpPr>
        <p:spPr>
          <a:xfrm>
            <a:off x="1119319" y="919642"/>
            <a:ext cx="6843251" cy="3693319"/>
          </a:xfrm>
          <a:prstGeom prst="rect">
            <a:avLst/>
          </a:prstGeom>
          <a:noFill/>
        </p:spPr>
        <p:txBody>
          <a:bodyPr wrap="square">
            <a:spAutoFit/>
          </a:bodyPr>
          <a:lstStyle/>
          <a:p>
            <a:pPr algn="just"/>
            <a:r>
              <a:rPr lang="fr-FR" dirty="0"/>
              <a:t>La loi sur l'agritourisme (loi n° 96/2006) prévoit d'ailleurs expressément à l'article 2, paragraphe 5, que "</a:t>
            </a:r>
            <a:r>
              <a:rPr lang="fr-FR" i="1" dirty="0"/>
              <a:t>à toutes fins autres que fiscales, les revenus des activités agritouristiques sont considérés comme des </a:t>
            </a:r>
            <a:r>
              <a:rPr lang="fr-FR" b="1" i="1" dirty="0"/>
              <a:t>revenus agricoles</a:t>
            </a:r>
            <a:r>
              <a:rPr lang="fr-FR" dirty="0"/>
              <a:t>". Il ressort donc de la lecture combinée de l'article 2, paragraphe 5, et de l'article 7, paragraphe 2, de la loi n° 96/2006 que, en principe, </a:t>
            </a:r>
            <a:r>
              <a:rPr lang="fr-FR" b="1" dirty="0"/>
              <a:t>pour les activités d'agritourisme - au sein desquelles peut se développer l'œnotourisme</a:t>
            </a:r>
            <a:r>
              <a:rPr lang="fr-FR" dirty="0"/>
              <a:t> - le traitement fiscal (en matière d'impôts directs et de TVA) est uniquement celui </a:t>
            </a:r>
            <a:r>
              <a:rPr lang="fr-FR" b="1" dirty="0"/>
              <a:t>prévu à l'article 5 de la loi n° 413/1991 susmentionnée,</a:t>
            </a:r>
            <a:r>
              <a:rPr lang="fr-FR" dirty="0"/>
              <a:t> car </a:t>
            </a:r>
            <a:r>
              <a:rPr lang="fr-FR" b="1" dirty="0"/>
              <a:t>l'activité agritouristique</a:t>
            </a:r>
            <a:r>
              <a:rPr lang="fr-FR" dirty="0"/>
              <a:t> - dans la structure définie par la loi n° 96/2006 - </a:t>
            </a:r>
            <a:r>
              <a:rPr lang="fr-FR" b="1" dirty="0"/>
              <a:t>est liée à l'activité agricole</a:t>
            </a:r>
            <a:r>
              <a:rPr lang="fr-FR" dirty="0"/>
              <a:t>. En outre, la deuxième partie de l'article 7, paragraphe 2, précise expressément qu'"</a:t>
            </a:r>
            <a:r>
              <a:rPr lang="fr-FR" i="1" dirty="0"/>
              <a:t>en l'absence de dispositions spécifiques, les règles prévues pour le secteur agricole s'appliquent</a:t>
            </a:r>
            <a:r>
              <a:rPr lang="fr-FR" dirty="0"/>
              <a:t>".</a:t>
            </a:r>
            <a:endParaRPr lang="it-IT" dirty="0"/>
          </a:p>
        </p:txBody>
      </p:sp>
      <p:pic>
        <p:nvPicPr>
          <p:cNvPr id="3074" name="Picture 2" descr="Free Stack Coins photo and picture">
            <a:extLst>
              <a:ext uri="{FF2B5EF4-FFF2-40B4-BE49-F238E27FC236}">
                <a16:creationId xmlns:a16="http://schemas.microsoft.com/office/drawing/2014/main" id="{B00659BF-752B-ADE3-CEF0-A6EBA997DE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313" t="38068" r="18943" b="11971"/>
          <a:stretch/>
        </p:blipFill>
        <p:spPr bwMode="auto">
          <a:xfrm>
            <a:off x="8995491" y="3043301"/>
            <a:ext cx="2546555" cy="3426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wine bottle champagne vector">
            <a:extLst>
              <a:ext uri="{FF2B5EF4-FFF2-40B4-BE49-F238E27FC236}">
                <a16:creationId xmlns:a16="http://schemas.microsoft.com/office/drawing/2014/main" id="{AE2B2E8B-1C5D-BEE0-CE22-540B9726C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18116">
            <a:off x="5952353" y="4421917"/>
            <a:ext cx="1631730" cy="333608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AF4F077A-62BE-C3E4-11C7-E908DEAE8F85}"/>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18</a:t>
            </a:r>
          </a:p>
        </p:txBody>
      </p:sp>
    </p:spTree>
    <p:extLst>
      <p:ext uri="{BB962C8B-B14F-4D97-AF65-F5344CB8AC3E}">
        <p14:creationId xmlns:p14="http://schemas.microsoft.com/office/powerpoint/2010/main" val="99384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39290574-DB38-49BD-9FDC-E920B998A929}"/>
              </a:ext>
            </a:extLst>
          </p:cNvPr>
          <p:cNvSpPr/>
          <p:nvPr/>
        </p:nvSpPr>
        <p:spPr>
          <a:xfrm>
            <a:off x="577746" y="495580"/>
            <a:ext cx="1656928" cy="523220"/>
          </a:xfrm>
          <a:prstGeom prst="rect">
            <a:avLst/>
          </a:prstGeom>
        </p:spPr>
        <p:txBody>
          <a:bodyPr wrap="none">
            <a:spAutoFit/>
          </a:bodyPr>
          <a:lstStyle/>
          <a:p>
            <a:r>
              <a:rPr lang="it-IT" sz="2800" b="1" i="1" u="sng" dirty="0" err="1">
                <a:solidFill>
                  <a:srgbClr val="AB002A"/>
                </a:solidFill>
              </a:rPr>
              <a:t>Définition</a:t>
            </a:r>
            <a:endParaRPr lang="it-IT" sz="2800" b="1" i="1" u="sng" dirty="0">
              <a:solidFill>
                <a:srgbClr val="AB002A"/>
              </a:solidFill>
            </a:endParaRPr>
          </a:p>
        </p:txBody>
      </p:sp>
      <p:sp>
        <p:nvSpPr>
          <p:cNvPr id="12" name="CasellaDiTesto 11">
            <a:extLst>
              <a:ext uri="{FF2B5EF4-FFF2-40B4-BE49-F238E27FC236}">
                <a16:creationId xmlns:a16="http://schemas.microsoft.com/office/drawing/2014/main" id="{3485AC0C-1601-8775-757B-B2E173904D47}"/>
              </a:ext>
            </a:extLst>
          </p:cNvPr>
          <p:cNvSpPr txBox="1"/>
          <p:nvPr/>
        </p:nvSpPr>
        <p:spPr>
          <a:xfrm>
            <a:off x="1788292" y="1450840"/>
            <a:ext cx="8615416" cy="1477328"/>
          </a:xfrm>
          <a:prstGeom prst="rect">
            <a:avLst/>
          </a:prstGeom>
          <a:noFill/>
        </p:spPr>
        <p:txBody>
          <a:bodyPr wrap="square">
            <a:spAutoFit/>
          </a:bodyPr>
          <a:lstStyle/>
          <a:p>
            <a:pPr algn="just"/>
            <a:r>
              <a:rPr lang="fr-FR" dirty="0"/>
              <a:t>Le terme "</a:t>
            </a:r>
            <a:r>
              <a:rPr lang="fr-FR" b="1" dirty="0"/>
              <a:t>œnotourisme</a:t>
            </a:r>
            <a:r>
              <a:rPr lang="fr-FR" dirty="0"/>
              <a:t>" désigne </a:t>
            </a:r>
            <a:r>
              <a:rPr lang="fr-FR" b="1" dirty="0"/>
              <a:t>toutes les activités de connaissance du vin </a:t>
            </a:r>
            <a:r>
              <a:rPr lang="fr-FR" dirty="0"/>
              <a:t>réalisées sur le lieu de </a:t>
            </a:r>
            <a:r>
              <a:rPr lang="fr-FR" b="1" dirty="0"/>
              <a:t>production, les visites des lieux de culture, la production ou l'exposition des outils</a:t>
            </a:r>
            <a:r>
              <a:rPr lang="fr-FR" dirty="0"/>
              <a:t> liés à la culture de la vigne</a:t>
            </a:r>
            <a:r>
              <a:rPr lang="fr-FR" b="1" dirty="0"/>
              <a:t>, la dégustation et la commercialisation de la production vinicole</a:t>
            </a:r>
            <a:r>
              <a:rPr lang="fr-FR" dirty="0"/>
              <a:t> de la cave, également en combinaison avec la nourriture, les initiatives de nature éducative et récréative au sein des caves (</a:t>
            </a:r>
            <a:r>
              <a:rPr lang="fr-FR" b="1" dirty="0"/>
              <a:t>paragraphe 502, article 1 loi 205/2017</a:t>
            </a:r>
            <a:r>
              <a:rPr lang="fr-FR" dirty="0"/>
              <a:t>)</a:t>
            </a:r>
            <a:endParaRPr lang="it-IT" dirty="0"/>
          </a:p>
        </p:txBody>
      </p:sp>
      <p:sp>
        <p:nvSpPr>
          <p:cNvPr id="14" name="CasellaDiTesto 13">
            <a:extLst>
              <a:ext uri="{FF2B5EF4-FFF2-40B4-BE49-F238E27FC236}">
                <a16:creationId xmlns:a16="http://schemas.microsoft.com/office/drawing/2014/main" id="{6A6271AE-31FC-867B-9182-805C6DA2E764}"/>
              </a:ext>
            </a:extLst>
          </p:cNvPr>
          <p:cNvSpPr txBox="1"/>
          <p:nvPr/>
        </p:nvSpPr>
        <p:spPr>
          <a:xfrm>
            <a:off x="1788292" y="3269029"/>
            <a:ext cx="8615415" cy="1477328"/>
          </a:xfrm>
          <a:prstGeom prst="rect">
            <a:avLst/>
          </a:prstGeom>
          <a:noFill/>
        </p:spPr>
        <p:txBody>
          <a:bodyPr wrap="square">
            <a:spAutoFit/>
          </a:bodyPr>
          <a:lstStyle/>
          <a:p>
            <a:pPr algn="just"/>
            <a:r>
              <a:rPr lang="fr-FR" dirty="0"/>
              <a:t>Forme de tourisme qui se concentre sur la visite de caves, de vignobles et de celliers, dans le but de découvrir et d'apprendre </a:t>
            </a:r>
            <a:r>
              <a:rPr lang="fr-FR" b="1" dirty="0"/>
              <a:t>les processus de production du vin</a:t>
            </a:r>
            <a:r>
              <a:rPr lang="fr-FR" dirty="0"/>
              <a:t>, mais aussi de s'immerger dans la culture et </a:t>
            </a:r>
            <a:r>
              <a:rPr lang="fr-FR" b="1" dirty="0"/>
              <a:t>les traditions du territoire viticole</a:t>
            </a:r>
            <a:r>
              <a:rPr lang="fr-FR" dirty="0"/>
              <a:t>: dégustations, visites guidées de vignobles, événements thématiques, ateliers, valeur du paysage rural et de la gastronomie locale</a:t>
            </a:r>
            <a:endParaRPr lang="it-IT" dirty="0"/>
          </a:p>
        </p:txBody>
      </p:sp>
      <p:pic>
        <p:nvPicPr>
          <p:cNvPr id="1026" name="Picture 2" descr="Free Tuscany Cypress photo and picture">
            <a:extLst>
              <a:ext uri="{FF2B5EF4-FFF2-40B4-BE49-F238E27FC236}">
                <a16:creationId xmlns:a16="http://schemas.microsoft.com/office/drawing/2014/main" id="{C5B88045-A29C-AFF0-7D57-6C3DA78353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24" b="30008"/>
          <a:stretch/>
        </p:blipFill>
        <p:spPr bwMode="auto">
          <a:xfrm>
            <a:off x="0" y="5115037"/>
            <a:ext cx="12192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C504C6D7-C142-08BA-059D-1C0901D8D3D7}"/>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a:t>
            </a:r>
          </a:p>
        </p:txBody>
      </p:sp>
    </p:spTree>
    <p:extLst>
      <p:ext uri="{BB962C8B-B14F-4D97-AF65-F5344CB8AC3E}">
        <p14:creationId xmlns:p14="http://schemas.microsoft.com/office/powerpoint/2010/main" val="1429550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81097-B24F-08EC-A8CE-20ECCE492C1F}"/>
            </a:ext>
          </a:extLst>
        </p:cNvPr>
        <p:cNvGrpSpPr/>
        <p:nvPr/>
      </p:nvGrpSpPr>
      <p:grpSpPr>
        <a:xfrm>
          <a:off x="0" y="0"/>
          <a:ext cx="0" cy="0"/>
          <a:chOff x="0" y="0"/>
          <a:chExt cx="0" cy="0"/>
        </a:xfrm>
      </p:grpSpPr>
      <p:pic>
        <p:nvPicPr>
          <p:cNvPr id="9" name="Picture 2" descr="Free Stack Coins photo and picture">
            <a:extLst>
              <a:ext uri="{FF2B5EF4-FFF2-40B4-BE49-F238E27FC236}">
                <a16:creationId xmlns:a16="http://schemas.microsoft.com/office/drawing/2014/main" id="{ECF7FF32-0EAA-AA12-73D2-2C2F382BD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313" t="38068" r="31066" b="11971"/>
          <a:stretch/>
        </p:blipFill>
        <p:spPr bwMode="auto">
          <a:xfrm>
            <a:off x="7481324" y="3253062"/>
            <a:ext cx="1298883" cy="342632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2BC8A7E6-12CB-B165-79BF-6FDCC14FC822}"/>
              </a:ext>
            </a:extLst>
          </p:cNvPr>
          <p:cNvSpPr txBox="1"/>
          <p:nvPr/>
        </p:nvSpPr>
        <p:spPr>
          <a:xfrm>
            <a:off x="820993" y="391800"/>
            <a:ext cx="6263148" cy="2031325"/>
          </a:xfrm>
          <a:prstGeom prst="rect">
            <a:avLst/>
          </a:prstGeom>
          <a:noFill/>
        </p:spPr>
        <p:txBody>
          <a:bodyPr wrap="square">
            <a:spAutoFit/>
          </a:bodyPr>
          <a:lstStyle/>
          <a:p>
            <a:pPr algn="just"/>
            <a:r>
              <a:rPr lang="fr-FR" dirty="0"/>
              <a:t>L'activité d'accueil, au sein de l'œnotourisme, peut donc être soumise soit au </a:t>
            </a:r>
            <a:r>
              <a:rPr lang="fr-FR" b="1" dirty="0"/>
              <a:t>régime fiscal forfaitaire "normal</a:t>
            </a:r>
            <a:r>
              <a:rPr lang="fr-FR" dirty="0"/>
              <a:t>" (c'est-à-dire </a:t>
            </a:r>
            <a:r>
              <a:rPr lang="fr-FR" b="1" dirty="0"/>
              <a:t>non analytique ordinaire</a:t>
            </a:r>
            <a:r>
              <a:rPr lang="fr-FR" dirty="0"/>
              <a:t>) en vertu de l'article 5 de la loi n° 413/1991, soit, si cela est souhaité, au régime encore plus favorable de </a:t>
            </a:r>
            <a:r>
              <a:rPr lang="fr-FR" b="1" dirty="0"/>
              <a:t>l'impôt sur le revenu agricole, déterminé </a:t>
            </a:r>
            <a:r>
              <a:rPr lang="fr-FR" dirty="0"/>
              <a:t>selon le Registre Foncier, puisque cette activité d'accueil doit être qualifiée comme </a:t>
            </a:r>
            <a:r>
              <a:rPr lang="fr-FR" b="1" dirty="0"/>
              <a:t>une activité agricole par connexion</a:t>
            </a:r>
            <a:r>
              <a:rPr lang="fr-FR" dirty="0"/>
              <a:t>.</a:t>
            </a:r>
            <a:endParaRPr lang="it-IT" dirty="0"/>
          </a:p>
        </p:txBody>
      </p:sp>
      <p:sp>
        <p:nvSpPr>
          <p:cNvPr id="7" name="CasellaDiTesto 6">
            <a:extLst>
              <a:ext uri="{FF2B5EF4-FFF2-40B4-BE49-F238E27FC236}">
                <a16:creationId xmlns:a16="http://schemas.microsoft.com/office/drawing/2014/main" id="{B5C3D5DB-8A79-967B-0B4A-D21F14E533DA}"/>
              </a:ext>
            </a:extLst>
          </p:cNvPr>
          <p:cNvSpPr txBox="1"/>
          <p:nvPr/>
        </p:nvSpPr>
        <p:spPr>
          <a:xfrm>
            <a:off x="820993" y="2591081"/>
            <a:ext cx="6096000" cy="3970318"/>
          </a:xfrm>
          <a:prstGeom prst="rect">
            <a:avLst/>
          </a:prstGeom>
          <a:noFill/>
        </p:spPr>
        <p:txBody>
          <a:bodyPr wrap="square">
            <a:spAutoFit/>
          </a:bodyPr>
          <a:lstStyle/>
          <a:p>
            <a:pPr algn="just"/>
            <a:r>
              <a:rPr lang="fr-FR" b="1" dirty="0"/>
              <a:t>Les activités œnotouristiques </a:t>
            </a:r>
            <a:r>
              <a:rPr lang="fr-FR" dirty="0"/>
              <a:t>ont été reconnues en Italie comme des activités agricoles connexes par le </a:t>
            </a:r>
            <a:r>
              <a:rPr lang="fr-FR" b="1" dirty="0"/>
              <a:t>Décret Ministériel du 12 mars 2019</a:t>
            </a:r>
            <a:r>
              <a:rPr lang="fr-FR" dirty="0"/>
              <a:t>, en application du paragraphe 504 de la loi de </a:t>
            </a:r>
            <a:r>
              <a:rPr lang="fr-FR" b="1" dirty="0"/>
              <a:t>finances de l’année 2018, qui a réglementé l'œnotourisme.</a:t>
            </a:r>
          </a:p>
          <a:p>
            <a:pPr algn="just"/>
            <a:endParaRPr lang="fr-FR" dirty="0"/>
          </a:p>
          <a:p>
            <a:pPr algn="just"/>
            <a:r>
              <a:rPr lang="fr-FR" dirty="0"/>
              <a:t>Cette </a:t>
            </a:r>
            <a:r>
              <a:rPr lang="fr-FR" b="1" dirty="0"/>
              <a:t>législation nationale</a:t>
            </a:r>
            <a:r>
              <a:rPr lang="fr-FR" dirty="0"/>
              <a:t>, qui permet d'inclure les </a:t>
            </a:r>
            <a:r>
              <a:rPr lang="fr-FR" b="1" dirty="0"/>
              <a:t>activités œnotouristiques </a:t>
            </a:r>
            <a:r>
              <a:rPr lang="fr-FR" dirty="0"/>
              <a:t>dans le calcul du revenu agraire - dans la mesure où </a:t>
            </a:r>
            <a:r>
              <a:rPr lang="fr-FR" b="1" dirty="0"/>
              <a:t>elles sont liées aux activités agricoles traditionnelles </a:t>
            </a:r>
            <a:r>
              <a:rPr lang="fr-FR" dirty="0"/>
              <a:t>- favorise le </a:t>
            </a:r>
            <a:r>
              <a:rPr lang="fr-FR" b="1" dirty="0"/>
              <a:t>développement de l'œnotourisme</a:t>
            </a:r>
            <a:r>
              <a:rPr lang="fr-FR" dirty="0"/>
              <a:t>, en raison du critère discriminant pour l'application d'un régime fiscal de droit commun par rapport à un autre (</a:t>
            </a:r>
            <a:r>
              <a:rPr lang="fr-FR" b="1" dirty="0"/>
              <a:t>forfaitaire</a:t>
            </a:r>
            <a:r>
              <a:rPr lang="fr-FR" dirty="0"/>
              <a:t>, voire </a:t>
            </a:r>
            <a:r>
              <a:rPr lang="fr-FR" b="1" dirty="0"/>
              <a:t>foncier-cadastral</a:t>
            </a:r>
            <a:r>
              <a:rPr lang="fr-FR" dirty="0"/>
              <a:t>), repose sur la </a:t>
            </a:r>
            <a:r>
              <a:rPr lang="fr-FR" b="1" dirty="0"/>
              <a:t>localisation géographique de l'exploitation dans une zone viticole. </a:t>
            </a:r>
            <a:endParaRPr lang="it-IT" b="1" dirty="0"/>
          </a:p>
        </p:txBody>
      </p:sp>
      <p:pic>
        <p:nvPicPr>
          <p:cNvPr id="8" name="Picture 2" descr="Free Hill The Vineyards photo and picture">
            <a:extLst>
              <a:ext uri="{FF2B5EF4-FFF2-40B4-BE49-F238E27FC236}">
                <a16:creationId xmlns:a16="http://schemas.microsoft.com/office/drawing/2014/main" id="{577308D6-ADD8-E0BA-389D-464E57A8E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5576" y="1517873"/>
            <a:ext cx="3122049" cy="470102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49460868-5419-7F3B-F219-DC7466482984}"/>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19</a:t>
            </a:r>
          </a:p>
        </p:txBody>
      </p:sp>
    </p:spTree>
    <p:extLst>
      <p:ext uri="{BB962C8B-B14F-4D97-AF65-F5344CB8AC3E}">
        <p14:creationId xmlns:p14="http://schemas.microsoft.com/office/powerpoint/2010/main" val="1834791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BEF93-14AD-043D-840C-0859175D8BB8}"/>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72D6DE6D-C1B8-A372-3679-37F5CF41F0E1}"/>
              </a:ext>
            </a:extLst>
          </p:cNvPr>
          <p:cNvSpPr txBox="1"/>
          <p:nvPr/>
        </p:nvSpPr>
        <p:spPr>
          <a:xfrm>
            <a:off x="757084" y="853509"/>
            <a:ext cx="4778478" cy="3139321"/>
          </a:xfrm>
          <a:prstGeom prst="rect">
            <a:avLst/>
          </a:prstGeom>
          <a:noFill/>
        </p:spPr>
        <p:txBody>
          <a:bodyPr wrap="square">
            <a:spAutoFit/>
          </a:bodyPr>
          <a:lstStyle/>
          <a:p>
            <a:pPr algn="just"/>
            <a:r>
              <a:rPr lang="fr-FR" dirty="0"/>
              <a:t>L'article 5 de la loi 431/1991 prévoit, en ce qui concerne la </a:t>
            </a:r>
            <a:r>
              <a:rPr lang="fr-FR" b="1" dirty="0"/>
              <a:t>TVA</a:t>
            </a:r>
            <a:r>
              <a:rPr lang="fr-FR" dirty="0"/>
              <a:t>, que "les personnes qui exercent des activités </a:t>
            </a:r>
            <a:r>
              <a:rPr lang="fr-FR" dirty="0" err="1"/>
              <a:t>agri-touristiques</a:t>
            </a:r>
            <a:r>
              <a:rPr lang="fr-FR" dirty="0"/>
              <a:t>, visées par la loi 730 du 5 décembre 1985, sont soumises à la taxe sur la valeur ajoutée, réduite du 50%, par rapport au montant dû, sous la forme d'une </a:t>
            </a:r>
            <a:r>
              <a:rPr lang="fr-FR" b="1" dirty="0"/>
              <a:t>déduction forfaitaire de la taxe relative aux achats et aux importations</a:t>
            </a:r>
            <a:r>
              <a:rPr lang="fr-FR" dirty="0"/>
              <a:t>". Cette disposition contribue, sans aucun doute, à </a:t>
            </a:r>
            <a:r>
              <a:rPr lang="fr-FR" b="1" dirty="0"/>
              <a:t>rendre certains opérateurs économiques plus compétitifs, que d'autres sur le marché.</a:t>
            </a:r>
            <a:endParaRPr lang="it-IT" b="1" dirty="0"/>
          </a:p>
        </p:txBody>
      </p:sp>
      <p:sp>
        <p:nvSpPr>
          <p:cNvPr id="5" name="CasellaDiTesto 4">
            <a:extLst>
              <a:ext uri="{FF2B5EF4-FFF2-40B4-BE49-F238E27FC236}">
                <a16:creationId xmlns:a16="http://schemas.microsoft.com/office/drawing/2014/main" id="{B34149C4-BD2F-D148-2DD9-198ACCC23339}"/>
              </a:ext>
            </a:extLst>
          </p:cNvPr>
          <p:cNvSpPr txBox="1"/>
          <p:nvPr/>
        </p:nvSpPr>
        <p:spPr>
          <a:xfrm>
            <a:off x="6469625" y="2517268"/>
            <a:ext cx="4670323" cy="2031325"/>
          </a:xfrm>
          <a:prstGeom prst="rect">
            <a:avLst/>
          </a:prstGeom>
          <a:noFill/>
        </p:spPr>
        <p:txBody>
          <a:bodyPr wrap="square">
            <a:spAutoFit/>
          </a:bodyPr>
          <a:lstStyle/>
          <a:p>
            <a:pPr algn="just"/>
            <a:r>
              <a:rPr lang="fr-FR" dirty="0"/>
              <a:t>La TVA concerne une opération de cessions de biens, avec la nécessité d'appliquer le taux propre au produit vendu : par exemple, le 22% pour le vin, mais aussi le </a:t>
            </a:r>
            <a:r>
              <a:rPr lang="fr-FR" b="1" dirty="0"/>
              <a:t>4% pour la consommation de fruits frais.</a:t>
            </a:r>
            <a:r>
              <a:rPr lang="fr-FR" dirty="0"/>
              <a:t> En revanche, il </a:t>
            </a:r>
            <a:r>
              <a:rPr lang="fr-FR" b="1" dirty="0"/>
              <a:t>n'est pas possible d'appliquer le taux du 10% </a:t>
            </a:r>
            <a:r>
              <a:rPr lang="fr-FR" dirty="0"/>
              <a:t>propre à la fourniture d'aliments et de boissons.</a:t>
            </a:r>
            <a:endParaRPr lang="it-IT" dirty="0"/>
          </a:p>
        </p:txBody>
      </p:sp>
      <p:pic>
        <p:nvPicPr>
          <p:cNvPr id="6" name="Immagine 5">
            <a:extLst>
              <a:ext uri="{FF2B5EF4-FFF2-40B4-BE49-F238E27FC236}">
                <a16:creationId xmlns:a16="http://schemas.microsoft.com/office/drawing/2014/main" id="{8BC3255F-74E9-9B70-1CE1-F819E976C581}"/>
              </a:ext>
            </a:extLst>
          </p:cNvPr>
          <p:cNvPicPr>
            <a:picLocks noChangeAspect="1"/>
          </p:cNvPicPr>
          <p:nvPr/>
        </p:nvPicPr>
        <p:blipFill>
          <a:blip r:embed="rId2"/>
          <a:stretch>
            <a:fillRect/>
          </a:stretch>
        </p:blipFill>
        <p:spPr>
          <a:xfrm>
            <a:off x="0" y="5114189"/>
            <a:ext cx="12192000" cy="1219200"/>
          </a:xfrm>
          <a:prstGeom prst="rect">
            <a:avLst/>
          </a:prstGeom>
        </p:spPr>
      </p:pic>
      <p:sp>
        <p:nvSpPr>
          <p:cNvPr id="7" name="CasellaDiTesto 6">
            <a:extLst>
              <a:ext uri="{FF2B5EF4-FFF2-40B4-BE49-F238E27FC236}">
                <a16:creationId xmlns:a16="http://schemas.microsoft.com/office/drawing/2014/main" id="{4E64326A-2EAE-DBD0-421F-002426A8FEF3}"/>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20</a:t>
            </a:r>
          </a:p>
        </p:txBody>
      </p:sp>
    </p:spTree>
    <p:extLst>
      <p:ext uri="{BB962C8B-B14F-4D97-AF65-F5344CB8AC3E}">
        <p14:creationId xmlns:p14="http://schemas.microsoft.com/office/powerpoint/2010/main" val="19137524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BCD07-7221-9621-63BA-FBDBD1D120D8}"/>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B738F99F-C445-2369-5704-7C9198804AEA}"/>
              </a:ext>
            </a:extLst>
          </p:cNvPr>
          <p:cNvSpPr txBox="1"/>
          <p:nvPr/>
        </p:nvSpPr>
        <p:spPr>
          <a:xfrm>
            <a:off x="993057" y="1070472"/>
            <a:ext cx="6096000" cy="1477328"/>
          </a:xfrm>
          <a:prstGeom prst="rect">
            <a:avLst/>
          </a:prstGeom>
          <a:noFill/>
        </p:spPr>
        <p:txBody>
          <a:bodyPr wrap="square">
            <a:spAutoFit/>
          </a:bodyPr>
          <a:lstStyle/>
          <a:p>
            <a:pPr algn="just"/>
            <a:r>
              <a:rPr lang="fr-FR" dirty="0"/>
              <a:t>Bien qu'il existe la possibilité de proposer la consommation des produits sur place, la </a:t>
            </a:r>
            <a:r>
              <a:rPr lang="fr-FR" b="1" dirty="0"/>
              <a:t>vente directe ne permet pas à l'agriculteur d'afficher des menus complets à consommer, ni de prendre les commandes des clients, car cela impliquerait un service assisté typique de la restauration.</a:t>
            </a:r>
            <a:endParaRPr lang="it-IT" b="1" dirty="0"/>
          </a:p>
        </p:txBody>
      </p:sp>
      <p:sp>
        <p:nvSpPr>
          <p:cNvPr id="5" name="CasellaDiTesto 4">
            <a:extLst>
              <a:ext uri="{FF2B5EF4-FFF2-40B4-BE49-F238E27FC236}">
                <a16:creationId xmlns:a16="http://schemas.microsoft.com/office/drawing/2014/main" id="{5BAF1055-07F4-B855-BB20-AD42EF44D131}"/>
              </a:ext>
            </a:extLst>
          </p:cNvPr>
          <p:cNvSpPr txBox="1"/>
          <p:nvPr/>
        </p:nvSpPr>
        <p:spPr>
          <a:xfrm>
            <a:off x="993057" y="2705116"/>
            <a:ext cx="6292645" cy="3693319"/>
          </a:xfrm>
          <a:prstGeom prst="rect">
            <a:avLst/>
          </a:prstGeom>
          <a:noFill/>
        </p:spPr>
        <p:txBody>
          <a:bodyPr wrap="square">
            <a:spAutoFit/>
          </a:bodyPr>
          <a:lstStyle/>
          <a:p>
            <a:pPr algn="just"/>
            <a:r>
              <a:rPr lang="fr-FR" dirty="0"/>
              <a:t>Le </a:t>
            </a:r>
            <a:r>
              <a:rPr lang="fr-FR" b="1" dirty="0"/>
              <a:t>régime forfaitaire </a:t>
            </a:r>
            <a:r>
              <a:rPr lang="fr-FR" dirty="0"/>
              <a:t>s'applique aux visites des caves et de l'exploitation agricole (dans le </a:t>
            </a:r>
            <a:r>
              <a:rPr lang="fr-FR" b="1" dirty="0"/>
              <a:t>cadre de l'œnotourisme connexe à un agritourisme</a:t>
            </a:r>
            <a:r>
              <a:rPr lang="fr-FR" dirty="0"/>
              <a:t>), avec la dégustation éventuelle des produits obtenus sur place (vin, huile, confiture) ou achetés à des tiers, ce qui prévoit le paiement de la TVA au taux réduit de 50% sur le montant dû et l'imposition de l'IRPEF (impôt sur le revenu) sur le 25% du chiffre d'affaires.</a:t>
            </a:r>
          </a:p>
          <a:p>
            <a:pPr algn="just"/>
            <a:endParaRPr lang="fr-FR" dirty="0"/>
          </a:p>
          <a:p>
            <a:pPr algn="just"/>
            <a:r>
              <a:rPr lang="fr-FR" dirty="0"/>
              <a:t>Au cas où les produits de l’entreprise agricole, exerçant une activité d'œnotourisme, </a:t>
            </a:r>
            <a:r>
              <a:rPr lang="fr-FR" b="1" dirty="0"/>
              <a:t>mais en dehors du cadre de l’agritourisme,</a:t>
            </a:r>
            <a:r>
              <a:rPr lang="fr-FR" dirty="0"/>
              <a:t> soient offerts au public, par exemple, dans le cadre d’une dégustation sur place et d’une activité informative et culturelle, le taux  de la TVA </a:t>
            </a:r>
            <a:r>
              <a:rPr lang="fr-FR" b="1" dirty="0"/>
              <a:t>demeure au 22% sur le service</a:t>
            </a:r>
            <a:r>
              <a:rPr lang="fr-FR" dirty="0"/>
              <a:t>.</a:t>
            </a:r>
            <a:endParaRPr lang="it-IT" dirty="0"/>
          </a:p>
        </p:txBody>
      </p:sp>
      <p:pic>
        <p:nvPicPr>
          <p:cNvPr id="6" name="Immagine 5">
            <a:extLst>
              <a:ext uri="{FF2B5EF4-FFF2-40B4-BE49-F238E27FC236}">
                <a16:creationId xmlns:a16="http://schemas.microsoft.com/office/drawing/2014/main" id="{6B03648E-E044-1A69-4364-4B7F3534557F}"/>
              </a:ext>
            </a:extLst>
          </p:cNvPr>
          <p:cNvPicPr>
            <a:picLocks noChangeAspect="1"/>
          </p:cNvPicPr>
          <p:nvPr/>
        </p:nvPicPr>
        <p:blipFill>
          <a:blip r:embed="rId2"/>
          <a:stretch>
            <a:fillRect/>
          </a:stretch>
        </p:blipFill>
        <p:spPr>
          <a:xfrm>
            <a:off x="7570839" y="1852651"/>
            <a:ext cx="4022474" cy="3570695"/>
          </a:xfrm>
          <a:prstGeom prst="rect">
            <a:avLst/>
          </a:prstGeom>
        </p:spPr>
      </p:pic>
      <p:sp>
        <p:nvSpPr>
          <p:cNvPr id="7" name="CasellaDiTesto 6">
            <a:extLst>
              <a:ext uri="{FF2B5EF4-FFF2-40B4-BE49-F238E27FC236}">
                <a16:creationId xmlns:a16="http://schemas.microsoft.com/office/drawing/2014/main" id="{4964C1DA-E303-49A7-A36E-6A1DC004ED98}"/>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21</a:t>
            </a:r>
          </a:p>
        </p:txBody>
      </p:sp>
    </p:spTree>
    <p:extLst>
      <p:ext uri="{BB962C8B-B14F-4D97-AF65-F5344CB8AC3E}">
        <p14:creationId xmlns:p14="http://schemas.microsoft.com/office/powerpoint/2010/main" val="3420822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32AB5-002D-B7EB-CD15-1DCB446DE09C}"/>
            </a:ext>
          </a:extLst>
        </p:cNvPr>
        <p:cNvGrpSpPr/>
        <p:nvPr/>
      </p:nvGrpSpPr>
      <p:grpSpPr>
        <a:xfrm>
          <a:off x="0" y="0"/>
          <a:ext cx="0" cy="0"/>
          <a:chOff x="0" y="0"/>
          <a:chExt cx="0" cy="0"/>
        </a:xfrm>
      </p:grpSpPr>
      <p:pic>
        <p:nvPicPr>
          <p:cNvPr id="8" name="Picture 2" descr="Free wine bottle champagne vector">
            <a:extLst>
              <a:ext uri="{FF2B5EF4-FFF2-40B4-BE49-F238E27FC236}">
                <a16:creationId xmlns:a16="http://schemas.microsoft.com/office/drawing/2014/main" id="{0AC9D383-D70D-A444-2D94-E93843A22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317" y="2621261"/>
            <a:ext cx="928686" cy="211393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1EF3D975-7806-1387-B0CE-9F966D3F5CAB}"/>
              </a:ext>
            </a:extLst>
          </p:cNvPr>
          <p:cNvSpPr/>
          <p:nvPr/>
        </p:nvSpPr>
        <p:spPr>
          <a:xfrm>
            <a:off x="648929" y="1114807"/>
            <a:ext cx="5522217" cy="523220"/>
          </a:xfrm>
          <a:prstGeom prst="rect">
            <a:avLst/>
          </a:prstGeom>
        </p:spPr>
        <p:txBody>
          <a:bodyPr wrap="none">
            <a:spAutoFit/>
          </a:bodyPr>
          <a:lstStyle/>
          <a:p>
            <a:r>
              <a:rPr lang="fr-FR" sz="2800" b="1" i="1" u="sng" noProof="0" dirty="0">
                <a:solidFill>
                  <a:srgbClr val="AB002A"/>
                </a:solidFill>
              </a:rPr>
              <a:t>Le profil administratif/ urbanistique</a:t>
            </a:r>
          </a:p>
        </p:txBody>
      </p:sp>
      <p:sp>
        <p:nvSpPr>
          <p:cNvPr id="4" name="CasellaDiTesto 3">
            <a:extLst>
              <a:ext uri="{FF2B5EF4-FFF2-40B4-BE49-F238E27FC236}">
                <a16:creationId xmlns:a16="http://schemas.microsoft.com/office/drawing/2014/main" id="{07439707-3D63-10D8-42E6-E67A02E6A228}"/>
              </a:ext>
            </a:extLst>
          </p:cNvPr>
          <p:cNvSpPr txBox="1"/>
          <p:nvPr/>
        </p:nvSpPr>
        <p:spPr>
          <a:xfrm>
            <a:off x="648929" y="2069971"/>
            <a:ext cx="6096000" cy="2031325"/>
          </a:xfrm>
          <a:prstGeom prst="rect">
            <a:avLst/>
          </a:prstGeom>
          <a:noFill/>
        </p:spPr>
        <p:txBody>
          <a:bodyPr wrap="square">
            <a:spAutoFit/>
          </a:bodyPr>
          <a:lstStyle/>
          <a:p>
            <a:pPr algn="just"/>
            <a:r>
              <a:rPr lang="fr-FR" dirty="0"/>
              <a:t>Le paragraphe </a:t>
            </a:r>
            <a:r>
              <a:rPr lang="fr-FR" b="1" dirty="0"/>
              <a:t>505 de la loi financière n° 205/2017 </a:t>
            </a:r>
            <a:r>
              <a:rPr lang="fr-FR" dirty="0"/>
              <a:t>(loi budgétaire 2018) fournit des </a:t>
            </a:r>
            <a:r>
              <a:rPr lang="fr-FR" b="1" dirty="0"/>
              <a:t>indications de nature administrative et urbanistique</a:t>
            </a:r>
            <a:r>
              <a:rPr lang="fr-FR" dirty="0"/>
              <a:t>, établissant que l’activité œnotouristique peut être exercée, sur présentation à la municipalité compétente de la signification certifiée de début d’activité (</a:t>
            </a:r>
            <a:r>
              <a:rPr lang="fr-FR" b="1" dirty="0"/>
              <a:t>SCIA</a:t>
            </a:r>
            <a:r>
              <a:rPr lang="fr-FR" dirty="0"/>
              <a:t>), conformément à l’article 19 de la loi n° 241 du 7 août 1990, dans le respect de la Règlementation Régionale.</a:t>
            </a:r>
          </a:p>
        </p:txBody>
      </p:sp>
      <p:sp>
        <p:nvSpPr>
          <p:cNvPr id="6" name="CasellaDiTesto 5">
            <a:extLst>
              <a:ext uri="{FF2B5EF4-FFF2-40B4-BE49-F238E27FC236}">
                <a16:creationId xmlns:a16="http://schemas.microsoft.com/office/drawing/2014/main" id="{F728C678-9805-D948-285C-880D226E95D4}"/>
              </a:ext>
            </a:extLst>
          </p:cNvPr>
          <p:cNvSpPr txBox="1"/>
          <p:nvPr/>
        </p:nvSpPr>
        <p:spPr>
          <a:xfrm>
            <a:off x="648929" y="4444750"/>
            <a:ext cx="6233652" cy="1754326"/>
          </a:xfrm>
          <a:prstGeom prst="rect">
            <a:avLst/>
          </a:prstGeom>
          <a:noFill/>
        </p:spPr>
        <p:txBody>
          <a:bodyPr wrap="square">
            <a:spAutoFit/>
          </a:bodyPr>
          <a:lstStyle/>
          <a:p>
            <a:pPr algn="just"/>
            <a:r>
              <a:rPr lang="fr-FR" dirty="0"/>
              <a:t>Le SCIA est une demande certifiée de début d’activité qui doit être dûment signifiée aux Autorité compétentes. Il s’agit d’un acte administratif, qui permet à une entreprise, ou à un professionnel de commencer, de modifier, ou de cesser une activité, </a:t>
            </a:r>
            <a:r>
              <a:rPr lang="fr-FR" b="1" dirty="0"/>
              <a:t>sans devoir attendre une autorisation explicite de l’administration publique</a:t>
            </a:r>
            <a:r>
              <a:rPr lang="fr-FR" dirty="0"/>
              <a:t>.</a:t>
            </a:r>
            <a:endParaRPr lang="it-IT" dirty="0"/>
          </a:p>
        </p:txBody>
      </p:sp>
      <p:sp>
        <p:nvSpPr>
          <p:cNvPr id="7" name="CasellaDiTesto 6">
            <a:extLst>
              <a:ext uri="{FF2B5EF4-FFF2-40B4-BE49-F238E27FC236}">
                <a16:creationId xmlns:a16="http://schemas.microsoft.com/office/drawing/2014/main" id="{6ED8F2FA-BF93-247D-3D74-7936A44B90C4}"/>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22</a:t>
            </a:r>
          </a:p>
        </p:txBody>
      </p:sp>
      <p:pic>
        <p:nvPicPr>
          <p:cNvPr id="1026" name="Picture 2" descr="Gru, Macchina, Attrezzature Pesanti">
            <a:extLst>
              <a:ext uri="{FF2B5EF4-FFF2-40B4-BE49-F238E27FC236}">
                <a16:creationId xmlns:a16="http://schemas.microsoft.com/office/drawing/2014/main" id="{60CCBCD1-FA7E-A530-743B-5801A49E7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725816" y="1268361"/>
            <a:ext cx="4023733" cy="460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892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C426B-A1E2-079D-7899-274D51AA516B}"/>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9563FDE6-7450-EB0C-C597-528072501135}"/>
              </a:ext>
            </a:extLst>
          </p:cNvPr>
          <p:cNvSpPr txBox="1"/>
          <p:nvPr/>
        </p:nvSpPr>
        <p:spPr>
          <a:xfrm>
            <a:off x="776746" y="367294"/>
            <a:ext cx="8852446" cy="1815882"/>
          </a:xfrm>
          <a:prstGeom prst="rect">
            <a:avLst/>
          </a:prstGeom>
          <a:noFill/>
        </p:spPr>
        <p:txBody>
          <a:bodyPr wrap="square">
            <a:spAutoFit/>
          </a:bodyPr>
          <a:lstStyle/>
          <a:p>
            <a:pPr algn="just"/>
            <a:r>
              <a:rPr lang="fr-FR" sz="1600" b="1" i="1" dirty="0"/>
              <a:t>Comment fonctionne le SCIA?</a:t>
            </a:r>
          </a:p>
          <a:p>
            <a:pPr algn="just"/>
            <a:endParaRPr lang="fr-FR" sz="1600" dirty="0"/>
          </a:p>
          <a:p>
            <a:pPr algn="just"/>
            <a:r>
              <a:rPr lang="fr-FR" sz="1600" dirty="0"/>
              <a:t>1. Soumission : la partie intéressée envoie le SCIA au guichet unique de la municipalité compétente (ou d’un autre organisme désigné), en y joignant les documents requis.</a:t>
            </a:r>
          </a:p>
          <a:p>
            <a:pPr algn="just"/>
            <a:r>
              <a:rPr lang="fr-FR" sz="1600" dirty="0"/>
              <a:t>2. </a:t>
            </a:r>
            <a:r>
              <a:rPr lang="fr-FR" sz="1600" b="1" dirty="0"/>
              <a:t>Démarrage immédiat</a:t>
            </a:r>
            <a:r>
              <a:rPr lang="fr-FR" sz="1600" dirty="0"/>
              <a:t>: l’activité peut démarrer immédiatement, à partir de la date de soumission.</a:t>
            </a:r>
          </a:p>
          <a:p>
            <a:pPr algn="just"/>
            <a:r>
              <a:rPr lang="fr-FR" sz="1600" dirty="0"/>
              <a:t>3. </a:t>
            </a:r>
            <a:r>
              <a:rPr lang="fr-FR" sz="1600" b="1" dirty="0"/>
              <a:t>Contrôles a posteriori </a:t>
            </a:r>
            <a:r>
              <a:rPr lang="fr-FR" sz="1600" dirty="0"/>
              <a:t>: L’administration dispose de </a:t>
            </a:r>
            <a:r>
              <a:rPr lang="fr-FR" sz="1600" b="1" dirty="0"/>
              <a:t>60 jours </a:t>
            </a:r>
            <a:r>
              <a:rPr lang="fr-FR" sz="1600" dirty="0"/>
              <a:t>pour vérifier la conformité de la déclaration. Si elle constate des irrégularités, elle peut </a:t>
            </a:r>
            <a:r>
              <a:rPr lang="fr-FR" sz="1600" b="1" dirty="0"/>
              <a:t>suspendre, ou interdire l’activité</a:t>
            </a:r>
            <a:r>
              <a:rPr lang="fr-FR" sz="1600" dirty="0"/>
              <a:t>.</a:t>
            </a:r>
            <a:endParaRPr lang="it-IT" sz="1600" dirty="0"/>
          </a:p>
        </p:txBody>
      </p:sp>
      <p:sp>
        <p:nvSpPr>
          <p:cNvPr id="5" name="CasellaDiTesto 4">
            <a:extLst>
              <a:ext uri="{FF2B5EF4-FFF2-40B4-BE49-F238E27FC236}">
                <a16:creationId xmlns:a16="http://schemas.microsoft.com/office/drawing/2014/main" id="{DC6BEBE3-C996-FFF5-5DF1-B97F8367C196}"/>
              </a:ext>
            </a:extLst>
          </p:cNvPr>
          <p:cNvSpPr txBox="1"/>
          <p:nvPr/>
        </p:nvSpPr>
        <p:spPr>
          <a:xfrm>
            <a:off x="1188096" y="2864970"/>
            <a:ext cx="9252859" cy="3293209"/>
          </a:xfrm>
          <a:prstGeom prst="rect">
            <a:avLst/>
          </a:prstGeom>
          <a:noFill/>
        </p:spPr>
        <p:txBody>
          <a:bodyPr wrap="square">
            <a:spAutoFit/>
          </a:bodyPr>
          <a:lstStyle/>
          <a:p>
            <a:pPr algn="just"/>
            <a:r>
              <a:rPr lang="fr-FR" sz="1600" b="1" i="1" dirty="0"/>
              <a:t>Deux modèles se réfèrent à deux cas différents:</a:t>
            </a:r>
          </a:p>
          <a:p>
            <a:pPr algn="just"/>
            <a:endParaRPr lang="fr-FR" sz="1600" b="1" i="1" dirty="0"/>
          </a:p>
          <a:p>
            <a:pPr algn="just"/>
            <a:r>
              <a:rPr lang="fr-FR" sz="1600" dirty="0"/>
              <a:t>- les entrepreneurs agricoles qui exercent des activités </a:t>
            </a:r>
            <a:r>
              <a:rPr lang="fr-FR" sz="1600" b="1" dirty="0"/>
              <a:t>agritouristiques,</a:t>
            </a:r>
            <a:r>
              <a:rPr lang="fr-FR" sz="1600" dirty="0"/>
              <a:t> dans le cadre desquelles ils exercent également des activités </a:t>
            </a:r>
            <a:r>
              <a:rPr lang="fr-FR" sz="1600" b="1" dirty="0"/>
              <a:t>oenotouristiques</a:t>
            </a:r>
            <a:r>
              <a:rPr lang="fr-FR" sz="1600" dirty="0"/>
              <a:t> et pour lesquels ces dernières constituent une activité à déclarer dans les formulaires agritouristiques (</a:t>
            </a:r>
            <a:r>
              <a:rPr lang="fr-FR" sz="1600" b="1" dirty="0"/>
              <a:t>SCIA agritourisme</a:t>
            </a:r>
            <a:r>
              <a:rPr lang="fr-FR" sz="1600" dirty="0"/>
              <a:t>). Dans le cas des </a:t>
            </a:r>
            <a:r>
              <a:rPr lang="fr-FR" sz="1600" b="1" dirty="0"/>
              <a:t>agritourisme purs</a:t>
            </a:r>
            <a:r>
              <a:rPr lang="fr-FR" sz="1600" dirty="0"/>
              <a:t>, avant de présenter la SCIA, ces entreprises doivent présenter la </a:t>
            </a:r>
            <a:r>
              <a:rPr lang="fr-FR" sz="1600" b="1" dirty="0"/>
              <a:t>DUA</a:t>
            </a:r>
            <a:r>
              <a:rPr lang="fr-FR" sz="1600" dirty="0"/>
              <a:t>. Il s’agit de l’ainsi dite « </a:t>
            </a:r>
            <a:r>
              <a:rPr lang="fr-FR" sz="1600" b="1" dirty="0"/>
              <a:t>Déclaration Unique d’Entreprise</a:t>
            </a:r>
            <a:r>
              <a:rPr lang="fr-FR" sz="1600" dirty="0"/>
              <a:t>) (</a:t>
            </a:r>
            <a:r>
              <a:rPr lang="fr-FR" sz="1600" dirty="0" err="1"/>
              <a:t>Dichiarazione</a:t>
            </a:r>
            <a:r>
              <a:rPr lang="fr-FR" sz="1600" dirty="0"/>
              <a:t> </a:t>
            </a:r>
            <a:r>
              <a:rPr lang="fr-FR" sz="1600" dirty="0" err="1"/>
              <a:t>Unica</a:t>
            </a:r>
            <a:r>
              <a:rPr lang="fr-FR" sz="1600" dirty="0"/>
              <a:t> </a:t>
            </a:r>
            <a:r>
              <a:rPr lang="fr-FR" sz="1600" dirty="0" err="1"/>
              <a:t>Aziendale</a:t>
            </a:r>
            <a:r>
              <a:rPr lang="fr-FR" sz="1600" dirty="0"/>
              <a:t>) utilisée pour les </a:t>
            </a:r>
            <a:r>
              <a:rPr lang="fr-FR" sz="1600" b="1" dirty="0"/>
              <a:t>agritourismes</a:t>
            </a:r>
            <a:r>
              <a:rPr lang="fr-FR" sz="1600" dirty="0"/>
              <a:t>. Par ce document administratif, une entreprise agricole communique à l’Administration concernée toutes les informations relatives à son activité. La DUA doit contempler la description des structures d’accueil (ex. les chambres, les services offerts, les cultures agricoles et la surface cultivée).</a:t>
            </a:r>
          </a:p>
          <a:p>
            <a:pPr algn="just"/>
            <a:r>
              <a:rPr lang="fr-FR" sz="1600" dirty="0"/>
              <a:t>- tous les autres entrepreneurs (agricoles et non agricoles) qui exercent exclusivement des activités oenotouristiques, c’est-à-dire </a:t>
            </a:r>
            <a:r>
              <a:rPr lang="fr-FR" sz="1600" b="1" dirty="0"/>
              <a:t>qui ne sont pas liés à une activité agritouristique</a:t>
            </a:r>
            <a:r>
              <a:rPr lang="fr-FR" sz="1600" dirty="0"/>
              <a:t>, un deuxième modèle de </a:t>
            </a:r>
            <a:r>
              <a:rPr lang="fr-FR" sz="1600" b="1" dirty="0"/>
              <a:t>SCIA supplémentaire</a:t>
            </a:r>
            <a:r>
              <a:rPr lang="fr-FR" sz="1600" dirty="0"/>
              <a:t> est prévu, </a:t>
            </a:r>
            <a:r>
              <a:rPr lang="fr-FR" sz="1600" b="1" dirty="0"/>
              <a:t>spécifiquement dédié à l’</a:t>
            </a:r>
            <a:r>
              <a:rPr lang="fr-FR" sz="1600" b="1" dirty="0" err="1"/>
              <a:t>oenotourisme</a:t>
            </a:r>
            <a:r>
              <a:rPr lang="fr-FR" sz="1600" dirty="0"/>
              <a:t>.</a:t>
            </a:r>
            <a:endParaRPr lang="it-IT" sz="1600" dirty="0"/>
          </a:p>
        </p:txBody>
      </p:sp>
      <p:sp>
        <p:nvSpPr>
          <p:cNvPr id="6" name="CasellaDiTesto 5">
            <a:extLst>
              <a:ext uri="{FF2B5EF4-FFF2-40B4-BE49-F238E27FC236}">
                <a16:creationId xmlns:a16="http://schemas.microsoft.com/office/drawing/2014/main" id="{1CED80DB-CA91-89AF-128A-A60AA1652D9C}"/>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23</a:t>
            </a:r>
          </a:p>
        </p:txBody>
      </p:sp>
    </p:spTree>
    <p:extLst>
      <p:ext uri="{BB962C8B-B14F-4D97-AF65-F5344CB8AC3E}">
        <p14:creationId xmlns:p14="http://schemas.microsoft.com/office/powerpoint/2010/main" val="344183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934A0-677E-4F91-ACAE-441602E307BF}"/>
            </a:ext>
          </a:extLst>
        </p:cNvPr>
        <p:cNvGrpSpPr/>
        <p:nvPr/>
      </p:nvGrpSpPr>
      <p:grpSpPr>
        <a:xfrm>
          <a:off x="0" y="0"/>
          <a:ext cx="0" cy="0"/>
          <a:chOff x="0" y="0"/>
          <a:chExt cx="0" cy="0"/>
        </a:xfrm>
      </p:grpSpPr>
      <p:sp>
        <p:nvSpPr>
          <p:cNvPr id="8" name="Rettangolo 7">
            <a:extLst>
              <a:ext uri="{FF2B5EF4-FFF2-40B4-BE49-F238E27FC236}">
                <a16:creationId xmlns:a16="http://schemas.microsoft.com/office/drawing/2014/main" id="{DE720A7F-B6A6-0EB0-E75B-EEDBAA694335}"/>
              </a:ext>
            </a:extLst>
          </p:cNvPr>
          <p:cNvSpPr/>
          <p:nvPr/>
        </p:nvSpPr>
        <p:spPr>
          <a:xfrm>
            <a:off x="852196" y="672735"/>
            <a:ext cx="5887616" cy="523220"/>
          </a:xfrm>
          <a:prstGeom prst="rect">
            <a:avLst/>
          </a:prstGeom>
        </p:spPr>
        <p:txBody>
          <a:bodyPr wrap="square">
            <a:spAutoFit/>
          </a:bodyPr>
          <a:lstStyle/>
          <a:p>
            <a:pPr algn="just"/>
            <a:r>
              <a:rPr lang="fr-FR" sz="2800" b="1" i="1" u="sng" noProof="0" dirty="0">
                <a:solidFill>
                  <a:srgbClr val="AB002A"/>
                </a:solidFill>
              </a:rPr>
              <a:t>Ressources humaines et orientation</a:t>
            </a:r>
          </a:p>
        </p:txBody>
      </p:sp>
      <p:sp>
        <p:nvSpPr>
          <p:cNvPr id="3" name="CasellaDiTesto 2">
            <a:extLst>
              <a:ext uri="{FF2B5EF4-FFF2-40B4-BE49-F238E27FC236}">
                <a16:creationId xmlns:a16="http://schemas.microsoft.com/office/drawing/2014/main" id="{B79A0A5C-3368-1DD3-4EC0-81A93315F1AA}"/>
              </a:ext>
            </a:extLst>
          </p:cNvPr>
          <p:cNvSpPr txBox="1"/>
          <p:nvPr/>
        </p:nvSpPr>
        <p:spPr>
          <a:xfrm>
            <a:off x="914400" y="1613299"/>
            <a:ext cx="5004619" cy="923330"/>
          </a:xfrm>
          <a:prstGeom prst="rect">
            <a:avLst/>
          </a:prstGeom>
          <a:noFill/>
        </p:spPr>
        <p:txBody>
          <a:bodyPr wrap="square">
            <a:spAutoFit/>
          </a:bodyPr>
          <a:lstStyle/>
          <a:p>
            <a:pPr algn="just"/>
            <a:r>
              <a:rPr lang="fr-FR" dirty="0"/>
              <a:t>Lignes directrices sur les conditions et les niveaux de qualité requis </a:t>
            </a:r>
            <a:r>
              <a:rPr lang="fr-FR" b="1" dirty="0"/>
              <a:t>pour l’exercice des activités œnotouristiques</a:t>
            </a:r>
            <a:r>
              <a:rPr lang="fr-FR" dirty="0"/>
              <a:t>, 12 mars 2019 </a:t>
            </a:r>
            <a:endParaRPr lang="it-IT" dirty="0"/>
          </a:p>
        </p:txBody>
      </p:sp>
      <p:sp>
        <p:nvSpPr>
          <p:cNvPr id="6" name="CasellaDiTesto 5">
            <a:extLst>
              <a:ext uri="{FF2B5EF4-FFF2-40B4-BE49-F238E27FC236}">
                <a16:creationId xmlns:a16="http://schemas.microsoft.com/office/drawing/2014/main" id="{3CE48CCC-325F-44BC-B81D-63C91D60EB41}"/>
              </a:ext>
            </a:extLst>
          </p:cNvPr>
          <p:cNvSpPr txBox="1"/>
          <p:nvPr/>
        </p:nvSpPr>
        <p:spPr>
          <a:xfrm>
            <a:off x="914400" y="3158622"/>
            <a:ext cx="6489290" cy="4039696"/>
          </a:xfrm>
          <a:prstGeom prst="rect">
            <a:avLst/>
          </a:prstGeom>
          <a:noFill/>
        </p:spPr>
        <p:txBody>
          <a:bodyPr wrap="square">
            <a:spAutoFit/>
          </a:bodyPr>
          <a:lstStyle/>
          <a:p>
            <a:pPr algn="just">
              <a:lnSpc>
                <a:spcPct val="107000"/>
              </a:lnSpc>
              <a:spcAft>
                <a:spcPts val="800"/>
              </a:spcAft>
            </a:pPr>
            <a:r>
              <a:rPr lang="fr-FR" dirty="0"/>
              <a:t>Décret législatif n° 87/2018, dit </a:t>
            </a:r>
            <a:r>
              <a:rPr lang="fr-FR" dirty="0" err="1"/>
              <a:t>Decreto</a:t>
            </a:r>
            <a:r>
              <a:rPr lang="fr-FR" dirty="0"/>
              <a:t> </a:t>
            </a:r>
            <a:r>
              <a:rPr lang="fr-FR" dirty="0" err="1"/>
              <a:t>Dignità</a:t>
            </a:r>
            <a:r>
              <a:rPr lang="fr-FR" dirty="0"/>
              <a:t> (dignité), du </a:t>
            </a:r>
            <a:r>
              <a:rPr lang="fr-FR" b="1" dirty="0"/>
              <a:t>9 août 2018</a:t>
            </a:r>
            <a:r>
              <a:rPr lang="fr-FR" dirty="0"/>
              <a:t>: </a:t>
            </a:r>
            <a:r>
              <a:rPr lang="fr-FR" sz="1800" kern="100" dirty="0">
                <a:effectLst/>
                <a:ea typeface="Aptos" panose="020B0004020202020204" pitchFamily="34" charset="0"/>
                <a:cs typeface="Times New Roman" panose="02020603050405020304" pitchFamily="18" charset="0"/>
              </a:rPr>
              <a:t>ce décret a introduit certaines dispositions législatives en matière de droit de travail en général, réduisant la durée maximale du contrat à durée déterminée de </a:t>
            </a:r>
            <a:r>
              <a:rPr lang="fr-FR" sz="1800" b="1" kern="100" dirty="0">
                <a:effectLst/>
                <a:ea typeface="Aptos" panose="020B0004020202020204" pitchFamily="34" charset="0"/>
                <a:cs typeface="Times New Roman" panose="02020603050405020304" pitchFamily="18" charset="0"/>
              </a:rPr>
              <a:t>36 mois à 24 mois </a:t>
            </a:r>
            <a:r>
              <a:rPr lang="fr-FR" sz="1800" kern="100" dirty="0">
                <a:effectLst/>
                <a:ea typeface="Aptos" panose="020B0004020202020204" pitchFamily="34" charset="0"/>
                <a:cs typeface="Times New Roman" panose="02020603050405020304" pitchFamily="18" charset="0"/>
              </a:rPr>
              <a:t>et prévoit que, dans certains cas, il est nécessaire d'inclure dans le contrat la </a:t>
            </a:r>
            <a:r>
              <a:rPr lang="fr-FR" sz="1800" i="1" kern="100" dirty="0">
                <a:effectLst/>
                <a:ea typeface="Aptos" panose="020B0004020202020204" pitchFamily="34" charset="0"/>
                <a:cs typeface="Times New Roman" panose="02020603050405020304" pitchFamily="18" charset="0"/>
              </a:rPr>
              <a:t>« motivation du </a:t>
            </a:r>
            <a:r>
              <a:rPr lang="fr-FR" sz="1800" kern="100" dirty="0">
                <a:effectLst/>
                <a:ea typeface="Aptos" panose="020B0004020202020204" pitchFamily="34" charset="0"/>
                <a:cs typeface="Times New Roman" panose="02020603050405020304" pitchFamily="18" charset="0"/>
              </a:rPr>
              <a:t>contrat à</a:t>
            </a:r>
            <a:r>
              <a:rPr lang="fr-FR" sz="1800" i="1" kern="100" dirty="0">
                <a:effectLst/>
                <a:ea typeface="Aptos" panose="020B0004020202020204" pitchFamily="34" charset="0"/>
                <a:cs typeface="Times New Roman" panose="02020603050405020304" pitchFamily="18" charset="0"/>
              </a:rPr>
              <a:t> durée déterminée</a:t>
            </a:r>
            <a:r>
              <a:rPr lang="fr-FR" sz="1800" kern="100" dirty="0">
                <a:effectLst/>
                <a:ea typeface="Aptos" panose="020B0004020202020204" pitchFamily="34" charset="0"/>
                <a:cs typeface="Times New Roman" panose="02020603050405020304" pitchFamily="18" charset="0"/>
              </a:rPr>
              <a:t>", c'est-à-dire la justification détaillée, pour laquelle l'employeur a choisi d'appliquer un contrat à durée déterminée</a:t>
            </a:r>
          </a:p>
          <a:p>
            <a:pPr algn="ctr">
              <a:lnSpc>
                <a:spcPct val="107000"/>
              </a:lnSpc>
              <a:spcAft>
                <a:spcPts val="800"/>
              </a:spcAft>
            </a:pPr>
            <a:r>
              <a:rPr lang="fr-FR" kern="100" dirty="0">
                <a:ea typeface="Aptos" panose="020B0004020202020204" pitchFamily="34" charset="0"/>
                <a:cs typeface="Times New Roman" panose="02020603050405020304" pitchFamily="18" charset="0"/>
              </a:rPr>
              <a:t>MAIS</a:t>
            </a:r>
          </a:p>
          <a:p>
            <a:pPr algn="just">
              <a:lnSpc>
                <a:spcPct val="107000"/>
              </a:lnSpc>
              <a:spcAft>
                <a:spcPts val="800"/>
              </a:spcAft>
            </a:pPr>
            <a:endParaRPr lang="fr-FR" kern="100" dirty="0">
              <a:ea typeface="Aptos" panose="020B0004020202020204" pitchFamily="34" charset="0"/>
              <a:cs typeface="Times New Roman" panose="02020603050405020304" pitchFamily="18" charset="0"/>
            </a:endParaRPr>
          </a:p>
          <a:p>
            <a:pPr algn="just">
              <a:lnSpc>
                <a:spcPct val="107000"/>
              </a:lnSpc>
              <a:spcAft>
                <a:spcPts val="800"/>
              </a:spcAft>
            </a:pPr>
            <a:endParaRPr lang="it-IT" sz="1800" kern="100" dirty="0">
              <a:effectLst/>
              <a:ea typeface="Aptos" panose="020B0004020202020204" pitchFamily="34" charset="0"/>
              <a:cs typeface="Times New Roman" panose="02020603050405020304" pitchFamily="18" charset="0"/>
            </a:endParaRPr>
          </a:p>
          <a:p>
            <a:endParaRPr lang="it-IT" dirty="0"/>
          </a:p>
        </p:txBody>
      </p:sp>
      <p:sp>
        <p:nvSpPr>
          <p:cNvPr id="10" name="CasellaDiTesto 9">
            <a:extLst>
              <a:ext uri="{FF2B5EF4-FFF2-40B4-BE49-F238E27FC236}">
                <a16:creationId xmlns:a16="http://schemas.microsoft.com/office/drawing/2014/main" id="{978FB172-7B6D-650B-0E5D-1D61F6611176}"/>
              </a:ext>
            </a:extLst>
          </p:cNvPr>
          <p:cNvSpPr txBox="1"/>
          <p:nvPr/>
        </p:nvSpPr>
        <p:spPr>
          <a:xfrm>
            <a:off x="914400" y="6056586"/>
            <a:ext cx="6489290" cy="646331"/>
          </a:xfrm>
          <a:prstGeom prst="rect">
            <a:avLst/>
          </a:prstGeom>
          <a:noFill/>
        </p:spPr>
        <p:txBody>
          <a:bodyPr wrap="square">
            <a:spAutoFit/>
          </a:bodyPr>
          <a:lstStyle/>
          <a:p>
            <a:pPr algn="just"/>
            <a:r>
              <a:rPr lang="fr-FR" dirty="0"/>
              <a:t>Il y a des </a:t>
            </a:r>
            <a:r>
              <a:rPr lang="fr-FR" b="1" dirty="0"/>
              <a:t>dérogations très importantes pour les personnes travaillant dans l'agriculture et dans l’</a:t>
            </a:r>
            <a:r>
              <a:rPr lang="fr-FR" b="1" dirty="0" err="1"/>
              <a:t>oenotourisme</a:t>
            </a:r>
            <a:r>
              <a:rPr lang="fr-FR" dirty="0"/>
              <a:t>.</a:t>
            </a:r>
            <a:endParaRPr lang="it-IT" dirty="0"/>
          </a:p>
        </p:txBody>
      </p:sp>
      <p:pic>
        <p:nvPicPr>
          <p:cNvPr id="3074" name="Picture 2" descr="Free Handshake Man photo and picture">
            <a:extLst>
              <a:ext uri="{FF2B5EF4-FFF2-40B4-BE49-F238E27FC236}">
                <a16:creationId xmlns:a16="http://schemas.microsoft.com/office/drawing/2014/main" id="{02A3EA10-E3F6-6F79-68D4-BBF8EA9F9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111236">
            <a:off x="6746809" y="2077125"/>
            <a:ext cx="5243105" cy="2957333"/>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C1D3FAE1-1516-7BF2-90C0-F08BE97368B4}"/>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24</a:t>
            </a:r>
          </a:p>
        </p:txBody>
      </p:sp>
      <p:sp>
        <p:nvSpPr>
          <p:cNvPr id="2" name="Ovale 1">
            <a:extLst>
              <a:ext uri="{FF2B5EF4-FFF2-40B4-BE49-F238E27FC236}">
                <a16:creationId xmlns:a16="http://schemas.microsoft.com/office/drawing/2014/main" id="{96870080-1A26-E127-002C-6CE54B05D29B}"/>
              </a:ext>
            </a:extLst>
          </p:cNvPr>
          <p:cNvSpPr/>
          <p:nvPr/>
        </p:nvSpPr>
        <p:spPr>
          <a:xfrm>
            <a:off x="3769567" y="5645020"/>
            <a:ext cx="746449" cy="34523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88924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CED44-8F09-0BEA-1B42-05E8A88437D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FA0336D-83E1-C418-23B0-A25153B3095A}"/>
              </a:ext>
            </a:extLst>
          </p:cNvPr>
          <p:cNvSpPr txBox="1"/>
          <p:nvPr/>
        </p:nvSpPr>
        <p:spPr>
          <a:xfrm>
            <a:off x="1651819" y="1640238"/>
            <a:ext cx="8888361" cy="3251018"/>
          </a:xfrm>
          <a:prstGeom prst="rect">
            <a:avLst/>
          </a:prstGeom>
          <a:noFill/>
        </p:spPr>
        <p:txBody>
          <a:bodyPr wrap="square">
            <a:spAutoFit/>
          </a:bodyPr>
          <a:lstStyle/>
          <a:p>
            <a:pPr algn="just">
              <a:lnSpc>
                <a:spcPct val="107000"/>
              </a:lnSpc>
              <a:spcAft>
                <a:spcPts val="800"/>
              </a:spcAf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Les employeurs agricoles pourront continuer à employer des travailleurs </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avec de contrats à durée déterminée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de manière totalement </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libre et flexible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comme auparavant, sans aucune contrainte de forme, de motif, de prorogation ou de renouvellement du contrat de travail.</a:t>
            </a:r>
          </a:p>
          <a:p>
            <a:pPr algn="just">
              <a:lnSpc>
                <a:spcPct val="107000"/>
              </a:lnSpc>
              <a:spcAft>
                <a:spcPts val="800"/>
              </a:spcAft>
            </a:pP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Compte tenu de la </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flexibilité en matière agricole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la majoration de 0,5% de la cotisation imposée aux employeurs qui renouvellent des contrats à durée déterminée, en plus de la cotisation de 1,4% destinée à financer le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Naspi</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800" b="1" kern="100" dirty="0">
                <a:effectLst/>
                <a:latin typeface="Aptos" panose="020B0004020202020204" pitchFamily="34" charset="0"/>
                <a:ea typeface="Aptos" panose="020B0004020202020204" pitchFamily="34" charset="0"/>
                <a:cs typeface="Times New Roman" panose="02020603050405020304" pitchFamily="18" charset="0"/>
              </a:rPr>
              <a:t>ne s'applique pas aux relations établies avec les travailleurs agricoles ayant un contrat à durée déterminée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étant donné que ces derniers sont exclus du champ d'application de cette sécurité sociale.</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2" descr="Free Tuscany Cypress photo and picture">
            <a:extLst>
              <a:ext uri="{FF2B5EF4-FFF2-40B4-BE49-F238E27FC236}">
                <a16:creationId xmlns:a16="http://schemas.microsoft.com/office/drawing/2014/main" id="{26EE6DC0-0DF7-D36B-2E89-65237FB71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24" b="30008"/>
          <a:stretch/>
        </p:blipFill>
        <p:spPr bwMode="auto">
          <a:xfrm>
            <a:off x="0" y="5115037"/>
            <a:ext cx="12192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D2EEC0E0-9BE2-94A9-4A65-C302E26FBA8C}"/>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25</a:t>
            </a:r>
          </a:p>
        </p:txBody>
      </p:sp>
    </p:spTree>
    <p:extLst>
      <p:ext uri="{BB962C8B-B14F-4D97-AF65-F5344CB8AC3E}">
        <p14:creationId xmlns:p14="http://schemas.microsoft.com/office/powerpoint/2010/main" val="2635036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1DA7D-A1AC-50A0-6E0F-BC4385D12804}"/>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066A6239-AB6E-24CB-9C1C-5B3530EF61DD}"/>
              </a:ext>
            </a:extLst>
          </p:cNvPr>
          <p:cNvSpPr txBox="1"/>
          <p:nvPr/>
        </p:nvSpPr>
        <p:spPr>
          <a:xfrm>
            <a:off x="724779" y="1426820"/>
            <a:ext cx="6096000" cy="4835426"/>
          </a:xfrm>
          <a:prstGeom prst="rect">
            <a:avLst/>
          </a:prstGeom>
          <a:noFill/>
        </p:spPr>
        <p:txBody>
          <a:bodyPr wrap="square">
            <a:spAutoFit/>
          </a:bodyPr>
          <a:lstStyle/>
          <a:p>
            <a:pPr marL="342900" lvl="0" indent="-342900" algn="just">
              <a:lnSpc>
                <a:spcPct val="107000"/>
              </a:lnSpc>
              <a:spcAft>
                <a:spcPts val="800"/>
              </a:spcAft>
              <a:buFont typeface="+mj-lt"/>
              <a:buAutoNum type="arabicPeriod"/>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Insécurité de l'emploi dans l'œnotourisme </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des contrats instables et des salaires non compétitifs empêchent de percevoir cette fonction comme une carrière durable.</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Formation insuffisante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seulement le 10,2% des établissements investissent dans la formation de leur personnel, ce qui limite la qualité des expériences proposées.</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Impact du caractère saisonnier des contrats de travail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r>
              <a:rPr lang="fr-FR" kern="100" dirty="0">
                <a:latin typeface="Aptos" panose="020B0004020202020204" pitchFamily="34" charset="0"/>
                <a:ea typeface="Aptos" panose="020B0004020202020204" pitchFamily="34" charset="0"/>
                <a:cs typeface="Times New Roman" panose="02020603050405020304" pitchFamily="18" charset="0"/>
              </a:rPr>
              <a:t>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'alternance de pics et de creux de fréquentation rend difficile la stabilité contractuelle et le maintien d'un personnel qualifié.</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Des opportunités inexploitées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la désaisonnalisation de l'offre et la programmation de stratégies à long terme peuvent améliorer le secteur et fidéliser les travailleurs.</a:t>
            </a:r>
            <a:endParaRPr lang="it-IT"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Rettangolo 1">
            <a:extLst>
              <a:ext uri="{FF2B5EF4-FFF2-40B4-BE49-F238E27FC236}">
                <a16:creationId xmlns:a16="http://schemas.microsoft.com/office/drawing/2014/main" id="{387AFEC1-504F-D4EA-40E2-9BC1705B96C7}"/>
              </a:ext>
            </a:extLst>
          </p:cNvPr>
          <p:cNvSpPr/>
          <p:nvPr/>
        </p:nvSpPr>
        <p:spPr>
          <a:xfrm>
            <a:off x="943996" y="381150"/>
            <a:ext cx="9105073" cy="523220"/>
          </a:xfrm>
          <a:prstGeom prst="rect">
            <a:avLst/>
          </a:prstGeom>
        </p:spPr>
        <p:txBody>
          <a:bodyPr wrap="square">
            <a:spAutoFit/>
          </a:bodyPr>
          <a:lstStyle/>
          <a:p>
            <a:pPr algn="ctr"/>
            <a:r>
              <a:rPr lang="fr-FR" sz="2800" b="1" i="1" u="sng" noProof="0" dirty="0">
                <a:solidFill>
                  <a:srgbClr val="AB002A"/>
                </a:solidFill>
              </a:rPr>
              <a:t> Problématiques ouvertes en matière de droit de travail</a:t>
            </a:r>
          </a:p>
        </p:txBody>
      </p:sp>
      <p:pic>
        <p:nvPicPr>
          <p:cNvPr id="6146" name="Picture 2" descr="Free Handshake Man photo and picture">
            <a:extLst>
              <a:ext uri="{FF2B5EF4-FFF2-40B4-BE49-F238E27FC236}">
                <a16:creationId xmlns:a16="http://schemas.microsoft.com/office/drawing/2014/main" id="{661D03F0-0ADF-2B18-D71E-B2516E3D3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528" y="2916407"/>
            <a:ext cx="4251325" cy="239792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F0ECBE2-9297-F7C9-3359-58CC627EC731}"/>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26</a:t>
            </a:r>
          </a:p>
        </p:txBody>
      </p:sp>
    </p:spTree>
    <p:extLst>
      <p:ext uri="{BB962C8B-B14F-4D97-AF65-F5344CB8AC3E}">
        <p14:creationId xmlns:p14="http://schemas.microsoft.com/office/powerpoint/2010/main" val="2306389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BBCE8-29F0-611D-3739-404CBA9601DA}"/>
            </a:ext>
          </a:extLst>
        </p:cNvPr>
        <p:cNvGrpSpPr/>
        <p:nvPr/>
      </p:nvGrpSpPr>
      <p:grpSpPr>
        <a:xfrm>
          <a:off x="0" y="0"/>
          <a:ext cx="0" cy="0"/>
          <a:chOff x="0" y="0"/>
          <a:chExt cx="0" cy="0"/>
        </a:xfrm>
      </p:grpSpPr>
      <p:pic>
        <p:nvPicPr>
          <p:cNvPr id="2050" name="Picture 2" descr="Villa Petriolo: One of Tuscany's Best New Wedding Venues | 515 Photo Co.">
            <a:extLst>
              <a:ext uri="{FF2B5EF4-FFF2-40B4-BE49-F238E27FC236}">
                <a16:creationId xmlns:a16="http://schemas.microsoft.com/office/drawing/2014/main" id="{18A36466-F660-C534-F341-73C46E4CC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825" y="1238864"/>
            <a:ext cx="3346245" cy="501936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CD4AA243-09F9-E465-F40C-6FFE42E5087C}"/>
              </a:ext>
            </a:extLst>
          </p:cNvPr>
          <p:cNvSpPr txBox="1"/>
          <p:nvPr/>
        </p:nvSpPr>
        <p:spPr>
          <a:xfrm>
            <a:off x="786581" y="2413337"/>
            <a:ext cx="5181600" cy="2031325"/>
          </a:xfrm>
          <a:prstGeom prst="rect">
            <a:avLst/>
          </a:prstGeom>
          <a:noFill/>
        </p:spPr>
        <p:txBody>
          <a:bodyPr wrap="square">
            <a:spAutoFit/>
          </a:bodyPr>
          <a:lstStyle/>
          <a:p>
            <a:pPr algn="just"/>
            <a:r>
              <a:rPr lang="fr-FR" dirty="0"/>
              <a:t>La Villa </a:t>
            </a:r>
            <a:r>
              <a:rPr lang="fr-FR" dirty="0" err="1"/>
              <a:t>Petriolo</a:t>
            </a:r>
            <a:r>
              <a:rPr lang="fr-FR" dirty="0"/>
              <a:t>, dans la province de Florence, est le premier agritourisme durable reconnu au monde. La célèbre villa historique de l'époque de la Renaissance a été transformée en un agritourisme de haut niveau. La Villa </a:t>
            </a:r>
            <a:r>
              <a:rPr lang="fr-FR" dirty="0" err="1"/>
              <a:t>Petriolo</a:t>
            </a:r>
            <a:r>
              <a:rPr lang="fr-FR" dirty="0"/>
              <a:t> a notamment obtenu la prestigieuse reconnaissance internationale de </a:t>
            </a:r>
            <a:r>
              <a:rPr lang="fr-FR" dirty="0" err="1"/>
              <a:t>Vireo</a:t>
            </a:r>
            <a:r>
              <a:rPr lang="fr-FR" dirty="0"/>
              <a:t>, une société de certification italienne.</a:t>
            </a:r>
            <a:endParaRPr lang="it-IT" dirty="0"/>
          </a:p>
        </p:txBody>
      </p:sp>
      <p:sp>
        <p:nvSpPr>
          <p:cNvPr id="7" name="CasellaDiTesto 6">
            <a:extLst>
              <a:ext uri="{FF2B5EF4-FFF2-40B4-BE49-F238E27FC236}">
                <a16:creationId xmlns:a16="http://schemas.microsoft.com/office/drawing/2014/main" id="{1D63839D-B805-4FA0-419A-FA49A4DEDC69}"/>
              </a:ext>
            </a:extLst>
          </p:cNvPr>
          <p:cNvSpPr txBox="1"/>
          <p:nvPr/>
        </p:nvSpPr>
        <p:spPr>
          <a:xfrm>
            <a:off x="786581" y="4591268"/>
            <a:ext cx="5181600" cy="1200329"/>
          </a:xfrm>
          <a:prstGeom prst="rect">
            <a:avLst/>
          </a:prstGeom>
          <a:noFill/>
        </p:spPr>
        <p:txBody>
          <a:bodyPr wrap="square">
            <a:spAutoFit/>
          </a:bodyPr>
          <a:lstStyle/>
          <a:p>
            <a:pPr algn="just"/>
            <a:r>
              <a:rPr lang="fr-FR" dirty="0"/>
              <a:t>Quatre piliers: </a:t>
            </a:r>
            <a:r>
              <a:rPr lang="fr-FR" b="1" dirty="0"/>
              <a:t>produits alimentaires locaux; gestion des eaux usées et leur recyclage; protection des biens architecturaux et formation continue du personnel en matière de développement durable.</a:t>
            </a:r>
            <a:endParaRPr lang="it-IT" b="1" dirty="0"/>
          </a:p>
        </p:txBody>
      </p:sp>
      <p:sp>
        <p:nvSpPr>
          <p:cNvPr id="8" name="Rettangolo 7">
            <a:extLst>
              <a:ext uri="{FF2B5EF4-FFF2-40B4-BE49-F238E27FC236}">
                <a16:creationId xmlns:a16="http://schemas.microsoft.com/office/drawing/2014/main" id="{C994493D-2204-331A-599C-69F8E953C8D4}"/>
              </a:ext>
            </a:extLst>
          </p:cNvPr>
          <p:cNvSpPr/>
          <p:nvPr/>
        </p:nvSpPr>
        <p:spPr>
          <a:xfrm>
            <a:off x="786581" y="957491"/>
            <a:ext cx="5181600" cy="954107"/>
          </a:xfrm>
          <a:prstGeom prst="rect">
            <a:avLst/>
          </a:prstGeom>
        </p:spPr>
        <p:txBody>
          <a:bodyPr wrap="square">
            <a:spAutoFit/>
          </a:bodyPr>
          <a:lstStyle/>
          <a:p>
            <a:pPr algn="ctr"/>
            <a:r>
              <a:rPr lang="fr-FR" sz="2800" b="1" i="1" u="sng" noProof="0" dirty="0">
                <a:solidFill>
                  <a:srgbClr val="AB002A"/>
                </a:solidFill>
              </a:rPr>
              <a:t>Villa </a:t>
            </a:r>
            <a:r>
              <a:rPr lang="fr-FR" sz="2800" b="1" i="1" u="sng" noProof="0" dirty="0" err="1">
                <a:solidFill>
                  <a:srgbClr val="AB002A"/>
                </a:solidFill>
              </a:rPr>
              <a:t>Petriolo</a:t>
            </a:r>
            <a:r>
              <a:rPr lang="fr-FR" sz="2800" b="1" i="1" u="sng" noProof="0" dirty="0">
                <a:solidFill>
                  <a:srgbClr val="AB002A"/>
                </a:solidFill>
              </a:rPr>
              <a:t>: un exemple d'</a:t>
            </a:r>
            <a:r>
              <a:rPr lang="fr-FR" sz="2800" b="1" i="1" u="sng" noProof="0" dirty="0" err="1">
                <a:solidFill>
                  <a:srgbClr val="AB002A"/>
                </a:solidFill>
              </a:rPr>
              <a:t>oenotourisme</a:t>
            </a:r>
            <a:r>
              <a:rPr lang="fr-FR" sz="2800" b="1" i="1" u="sng" noProof="0" dirty="0">
                <a:solidFill>
                  <a:srgbClr val="AB002A"/>
                </a:solidFill>
              </a:rPr>
              <a:t> vertueux</a:t>
            </a:r>
          </a:p>
        </p:txBody>
      </p:sp>
      <p:sp>
        <p:nvSpPr>
          <p:cNvPr id="9" name="CasellaDiTesto 8">
            <a:extLst>
              <a:ext uri="{FF2B5EF4-FFF2-40B4-BE49-F238E27FC236}">
                <a16:creationId xmlns:a16="http://schemas.microsoft.com/office/drawing/2014/main" id="{9E3595DC-F3EB-2461-3C59-56C4553BBF20}"/>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27</a:t>
            </a:r>
          </a:p>
        </p:txBody>
      </p:sp>
    </p:spTree>
    <p:extLst>
      <p:ext uri="{BB962C8B-B14F-4D97-AF65-F5344CB8AC3E}">
        <p14:creationId xmlns:p14="http://schemas.microsoft.com/office/powerpoint/2010/main" val="365388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246A0-977D-2792-E65A-CDF0C929411E}"/>
            </a:ext>
          </a:extLst>
        </p:cNvPr>
        <p:cNvGrpSpPr/>
        <p:nvPr/>
      </p:nvGrpSpPr>
      <p:grpSpPr>
        <a:xfrm>
          <a:off x="0" y="0"/>
          <a:ext cx="0" cy="0"/>
          <a:chOff x="0" y="0"/>
          <a:chExt cx="0" cy="0"/>
        </a:xfrm>
      </p:grpSpPr>
      <p:sp>
        <p:nvSpPr>
          <p:cNvPr id="2" name="Rettangolo 1">
            <a:extLst>
              <a:ext uri="{FF2B5EF4-FFF2-40B4-BE49-F238E27FC236}">
                <a16:creationId xmlns:a16="http://schemas.microsoft.com/office/drawing/2014/main" id="{C48D96E0-209F-765F-0FAE-38A213CBB20E}"/>
              </a:ext>
            </a:extLst>
          </p:cNvPr>
          <p:cNvSpPr/>
          <p:nvPr/>
        </p:nvSpPr>
        <p:spPr>
          <a:xfrm>
            <a:off x="3505200" y="782015"/>
            <a:ext cx="5181600" cy="523220"/>
          </a:xfrm>
          <a:prstGeom prst="rect">
            <a:avLst/>
          </a:prstGeom>
        </p:spPr>
        <p:txBody>
          <a:bodyPr wrap="square">
            <a:spAutoFit/>
          </a:bodyPr>
          <a:lstStyle/>
          <a:p>
            <a:pPr algn="ctr"/>
            <a:r>
              <a:rPr lang="fr-FR" sz="2800" b="1" i="1" u="sng" noProof="0" dirty="0">
                <a:solidFill>
                  <a:srgbClr val="AB002A"/>
                </a:solidFill>
              </a:rPr>
              <a:t>Conclusions</a:t>
            </a:r>
          </a:p>
        </p:txBody>
      </p:sp>
      <p:pic>
        <p:nvPicPr>
          <p:cNvPr id="3" name="Picture 2" descr="Free Tuscany Cypress photo and picture">
            <a:extLst>
              <a:ext uri="{FF2B5EF4-FFF2-40B4-BE49-F238E27FC236}">
                <a16:creationId xmlns:a16="http://schemas.microsoft.com/office/drawing/2014/main" id="{38373860-B603-47C3-4850-7117EBD172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24" b="30008"/>
          <a:stretch/>
        </p:blipFill>
        <p:spPr bwMode="auto">
          <a:xfrm>
            <a:off x="0" y="5115037"/>
            <a:ext cx="12192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5D3213E-42F5-49F4-FFEA-BFCC5C011F7A}"/>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28</a:t>
            </a:r>
          </a:p>
        </p:txBody>
      </p:sp>
      <p:sp>
        <p:nvSpPr>
          <p:cNvPr id="5" name="CasellaDiTesto 4">
            <a:extLst>
              <a:ext uri="{FF2B5EF4-FFF2-40B4-BE49-F238E27FC236}">
                <a16:creationId xmlns:a16="http://schemas.microsoft.com/office/drawing/2014/main" id="{88042040-619C-5E4B-712C-582E77F993CA}"/>
              </a:ext>
            </a:extLst>
          </p:cNvPr>
          <p:cNvSpPr txBox="1"/>
          <p:nvPr/>
        </p:nvSpPr>
        <p:spPr>
          <a:xfrm>
            <a:off x="1225119" y="2245386"/>
            <a:ext cx="8786627" cy="2308324"/>
          </a:xfrm>
          <a:prstGeom prst="rect">
            <a:avLst/>
          </a:prstGeom>
          <a:noFill/>
        </p:spPr>
        <p:txBody>
          <a:bodyPr wrap="square">
            <a:spAutoFit/>
          </a:bodyPr>
          <a:lstStyle/>
          <a:p>
            <a:pPr algn="just"/>
            <a:r>
              <a:rPr lang="fr-FR" b="1" dirty="0"/>
              <a:t>ITALIE</a:t>
            </a:r>
            <a:r>
              <a:rPr lang="fr-FR" dirty="0"/>
              <a:t> </a:t>
            </a:r>
            <a:r>
              <a:rPr lang="fr-FR" dirty="0">
                <a:latin typeface="Calibri" panose="020F0502020204030204" pitchFamily="34" charset="0"/>
                <a:cs typeface="Calibri" panose="020F0502020204030204" pitchFamily="34" charset="0"/>
              </a:rPr>
              <a:t>→ </a:t>
            </a:r>
            <a:r>
              <a:rPr lang="fr-FR" dirty="0"/>
              <a:t>une </a:t>
            </a:r>
            <a:r>
              <a:rPr lang="fr-FR" b="1" dirty="0"/>
              <a:t>législation cadre encore à compléter, </a:t>
            </a:r>
            <a:r>
              <a:rPr lang="fr-FR" dirty="0"/>
              <a:t> surtout sur le plan des contrats de travail</a:t>
            </a:r>
            <a:endParaRPr lang="fr-FR" b="1" dirty="0"/>
          </a:p>
          <a:p>
            <a:pPr algn="just"/>
            <a:endParaRPr lang="fr-FR" b="1" dirty="0"/>
          </a:p>
          <a:p>
            <a:pPr marL="285750" indent="-285750" algn="just">
              <a:buFont typeface="Wingdings" panose="05000000000000000000" pitchFamily="2" charset="2"/>
              <a:buChar char="v"/>
            </a:pPr>
            <a:r>
              <a:rPr lang="fr-FR" b="1" dirty="0"/>
              <a:t>Une meilleure harmonisation </a:t>
            </a:r>
            <a:r>
              <a:rPr lang="fr-FR" dirty="0"/>
              <a:t>entre la réglementation nationale et régionale </a:t>
            </a:r>
            <a:r>
              <a:rPr lang="fr-FR" b="1" dirty="0"/>
              <a:t>est à envisager</a:t>
            </a:r>
          </a:p>
          <a:p>
            <a:pPr algn="just"/>
            <a:endParaRPr lang="fr-FR" dirty="0"/>
          </a:p>
          <a:p>
            <a:pPr marL="285750" indent="-285750" algn="just">
              <a:buFont typeface="Wingdings" panose="05000000000000000000" pitchFamily="2" charset="2"/>
              <a:buChar char="v"/>
            </a:pPr>
            <a:r>
              <a:rPr lang="fr-FR" b="1" dirty="0"/>
              <a:t>Nécessité d’impliquer l’Etat dans la formation du personnel de l’</a:t>
            </a:r>
            <a:r>
              <a:rPr lang="fr-FR" b="1" dirty="0" err="1"/>
              <a:t>oenotourisme</a:t>
            </a:r>
            <a:r>
              <a:rPr lang="fr-FR" b="1" dirty="0"/>
              <a:t> </a:t>
            </a:r>
            <a:r>
              <a:rPr lang="fr-FR" dirty="0"/>
              <a:t>et la </a:t>
            </a:r>
            <a:r>
              <a:rPr lang="fr-FR" b="1" dirty="0"/>
              <a:t>communication des prérogatives de l’</a:t>
            </a:r>
            <a:r>
              <a:rPr lang="fr-FR" b="1" dirty="0" err="1"/>
              <a:t>oenotourisme</a:t>
            </a:r>
            <a:r>
              <a:rPr lang="fr-FR" b="1" dirty="0"/>
              <a:t> avec ses retombées économiques</a:t>
            </a:r>
            <a:endParaRPr lang="it-IT" b="1" dirty="0"/>
          </a:p>
        </p:txBody>
      </p:sp>
    </p:spTree>
    <p:extLst>
      <p:ext uri="{BB962C8B-B14F-4D97-AF65-F5344CB8AC3E}">
        <p14:creationId xmlns:p14="http://schemas.microsoft.com/office/powerpoint/2010/main" val="348745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62B7D-32F4-9FF1-20E9-DC13D788E387}"/>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B4FA9AD3-F094-1949-BAD8-B86AC3CE885F}"/>
              </a:ext>
            </a:extLst>
          </p:cNvPr>
          <p:cNvSpPr/>
          <p:nvPr/>
        </p:nvSpPr>
        <p:spPr>
          <a:xfrm>
            <a:off x="577746" y="495580"/>
            <a:ext cx="1656928" cy="523220"/>
          </a:xfrm>
          <a:prstGeom prst="rect">
            <a:avLst/>
          </a:prstGeom>
        </p:spPr>
        <p:txBody>
          <a:bodyPr wrap="none">
            <a:spAutoFit/>
          </a:bodyPr>
          <a:lstStyle/>
          <a:p>
            <a:r>
              <a:rPr lang="it-IT" sz="2800" b="1" i="1" u="sng" dirty="0" err="1">
                <a:solidFill>
                  <a:srgbClr val="AB002A"/>
                </a:solidFill>
              </a:rPr>
              <a:t>Définition</a:t>
            </a:r>
            <a:endParaRPr lang="it-IT" sz="2800" b="1" i="1" u="sng" dirty="0">
              <a:solidFill>
                <a:srgbClr val="AB002A"/>
              </a:solidFill>
            </a:endParaRPr>
          </a:p>
        </p:txBody>
      </p:sp>
      <p:sp>
        <p:nvSpPr>
          <p:cNvPr id="12" name="CasellaDiTesto 11">
            <a:extLst>
              <a:ext uri="{FF2B5EF4-FFF2-40B4-BE49-F238E27FC236}">
                <a16:creationId xmlns:a16="http://schemas.microsoft.com/office/drawing/2014/main" id="{A3B648F5-00A2-7124-6091-9BFF7A4C99AE}"/>
              </a:ext>
            </a:extLst>
          </p:cNvPr>
          <p:cNvSpPr txBox="1"/>
          <p:nvPr/>
        </p:nvSpPr>
        <p:spPr>
          <a:xfrm>
            <a:off x="1788292" y="1450840"/>
            <a:ext cx="8615416" cy="1477328"/>
          </a:xfrm>
          <a:prstGeom prst="rect">
            <a:avLst/>
          </a:prstGeom>
          <a:noFill/>
        </p:spPr>
        <p:txBody>
          <a:bodyPr wrap="square">
            <a:spAutoFit/>
          </a:bodyPr>
          <a:lstStyle/>
          <a:p>
            <a:pPr algn="just"/>
            <a:r>
              <a:rPr lang="fr-FR" dirty="0"/>
              <a:t>L’</a:t>
            </a:r>
            <a:r>
              <a:rPr lang="fr-FR" b="1" dirty="0"/>
              <a:t>œnotourisme </a:t>
            </a:r>
            <a:r>
              <a:rPr lang="fr-FR" dirty="0"/>
              <a:t>peut être défini comme </a:t>
            </a:r>
            <a:r>
              <a:rPr lang="fr-FR" b="1" dirty="0"/>
              <a:t>une activité économique</a:t>
            </a:r>
            <a:r>
              <a:rPr lang="fr-FR" dirty="0"/>
              <a:t> de valorisation du territoire viticole et du vin, en termes de tradition et de culture . Cette définition trouve support dans la loi 238 du 12.12.2016 (texte unique sur le vin) qui,  à l’article 1, donne la définition suivante du vin: « </a:t>
            </a:r>
            <a:r>
              <a:rPr lang="fr-FR" i="1" dirty="0"/>
              <a:t>Un patrimoine culturel national à protéger et à valoriser, à tout égard, social, </a:t>
            </a:r>
            <a:r>
              <a:rPr lang="fr-FR" b="1" i="1" dirty="0"/>
              <a:t>économique, productif, environnemental, culturel et durable </a:t>
            </a:r>
            <a:r>
              <a:rPr lang="fr-FR" i="1" dirty="0"/>
              <a:t>».</a:t>
            </a:r>
            <a:endParaRPr lang="it-IT" dirty="0"/>
          </a:p>
        </p:txBody>
      </p:sp>
      <p:sp>
        <p:nvSpPr>
          <p:cNvPr id="14" name="CasellaDiTesto 13">
            <a:extLst>
              <a:ext uri="{FF2B5EF4-FFF2-40B4-BE49-F238E27FC236}">
                <a16:creationId xmlns:a16="http://schemas.microsoft.com/office/drawing/2014/main" id="{15AB1C3B-EFA2-4DFA-3D4F-BD177921E36E}"/>
              </a:ext>
            </a:extLst>
          </p:cNvPr>
          <p:cNvSpPr txBox="1"/>
          <p:nvPr/>
        </p:nvSpPr>
        <p:spPr>
          <a:xfrm>
            <a:off x="1788292" y="3269029"/>
            <a:ext cx="8615415" cy="923330"/>
          </a:xfrm>
          <a:prstGeom prst="rect">
            <a:avLst/>
          </a:prstGeom>
          <a:noFill/>
        </p:spPr>
        <p:txBody>
          <a:bodyPr wrap="square">
            <a:spAutoFit/>
          </a:bodyPr>
          <a:lstStyle/>
          <a:p>
            <a:pPr algn="just"/>
            <a:r>
              <a:rPr kumimoji="0" lang="fr-FR" sz="1800" b="0" i="0" u="none" strike="noStrike" kern="1200" cap="none" spc="0" normalizeH="0" baseline="0" noProof="0" dirty="0">
                <a:ln>
                  <a:noFill/>
                </a:ln>
                <a:solidFill>
                  <a:srgbClr val="000000"/>
                </a:solidFill>
                <a:effectLst/>
                <a:uLnTx/>
                <a:uFillTx/>
                <a:latin typeface="Calibri" panose="020F0502020204030204"/>
                <a:ea typeface="+mn-ea"/>
                <a:cs typeface="+mn-cs"/>
              </a:rPr>
              <a:t>L’</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œnotourisme </a:t>
            </a:r>
            <a:r>
              <a:rPr kumimoji="0" lang="fr-FR" sz="1800" i="0" u="none" strike="noStrike" kern="1200" cap="none" spc="0" normalizeH="0" baseline="0" noProof="0" dirty="0">
                <a:ln>
                  <a:noFill/>
                </a:ln>
                <a:solidFill>
                  <a:srgbClr val="000000"/>
                </a:solidFill>
                <a:effectLst/>
                <a:uLnTx/>
                <a:uFillTx/>
                <a:latin typeface="Calibri" panose="020F0502020204030204"/>
                <a:ea typeface="+mn-ea"/>
                <a:cs typeface="+mn-cs"/>
              </a:rPr>
              <a:t>est donc un </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mélange dynamique</a:t>
            </a:r>
            <a:r>
              <a:rPr kumimoji="0" lang="fr-FR" sz="1800" i="0" u="none" strike="noStrike" kern="1200" cap="none" spc="0" normalizeH="0" baseline="0" noProof="0" dirty="0">
                <a:ln>
                  <a:noFill/>
                </a:ln>
                <a:solidFill>
                  <a:srgbClr val="000000"/>
                </a:solidFill>
                <a:effectLst/>
                <a:uLnTx/>
                <a:uFillTx/>
                <a:latin typeface="Calibri" panose="020F0502020204030204"/>
                <a:ea typeface="+mn-ea"/>
                <a:cs typeface="+mn-cs"/>
              </a:rPr>
              <a:t>, qui vise à mettre </a:t>
            </a:r>
            <a:r>
              <a:rPr lang="fr-FR" b="1" dirty="0">
                <a:solidFill>
                  <a:srgbClr val="000000"/>
                </a:solidFill>
                <a:latin typeface="Calibri" panose="020F0502020204030204"/>
              </a:rPr>
              <a:t>en valeur </a:t>
            </a:r>
            <a:r>
              <a:rPr kumimoji="0" lang="fr-FR" sz="1800" i="0" u="none" strike="noStrike" kern="1200" cap="none" spc="0" normalizeH="0" baseline="0" noProof="0" dirty="0">
                <a:ln>
                  <a:noFill/>
                </a:ln>
                <a:solidFill>
                  <a:srgbClr val="000000"/>
                </a:solidFill>
                <a:effectLst/>
                <a:uLnTx/>
                <a:uFillTx/>
                <a:latin typeface="Calibri" panose="020F0502020204030204"/>
                <a:ea typeface="+mn-ea"/>
                <a:cs typeface="+mn-cs"/>
              </a:rPr>
              <a:t>et à faire connaitre la production viticole</a:t>
            </a:r>
            <a:r>
              <a:rPr lang="fr-FR" dirty="0">
                <a:solidFill>
                  <a:srgbClr val="000000"/>
                </a:solidFill>
                <a:latin typeface="Calibri" panose="020F0502020204030204"/>
              </a:rPr>
              <a:t>, la culture et la tradition, qui y sont liées, avec une </a:t>
            </a:r>
            <a:r>
              <a:rPr lang="fr-FR" b="1" dirty="0">
                <a:solidFill>
                  <a:srgbClr val="000000"/>
                </a:solidFill>
                <a:latin typeface="Calibri" panose="020F0502020204030204"/>
              </a:rPr>
              <a:t>influence déterminante sur l’économie d’une région et d’un Pays, plus en général</a:t>
            </a:r>
            <a:endParaRPr lang="it-IT" b="1" dirty="0">
              <a:solidFill>
                <a:srgbClr val="000000"/>
              </a:solidFill>
              <a:latin typeface="Calibri" panose="020F0502020204030204"/>
            </a:endParaRPr>
          </a:p>
        </p:txBody>
      </p:sp>
      <p:pic>
        <p:nvPicPr>
          <p:cNvPr id="1026" name="Picture 2" descr="Free Tuscany Cypress photo and picture">
            <a:extLst>
              <a:ext uri="{FF2B5EF4-FFF2-40B4-BE49-F238E27FC236}">
                <a16:creationId xmlns:a16="http://schemas.microsoft.com/office/drawing/2014/main" id="{306A78C3-3308-792B-20D3-383DF47F92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524" b="30008"/>
          <a:stretch/>
        </p:blipFill>
        <p:spPr bwMode="auto">
          <a:xfrm>
            <a:off x="0" y="5115037"/>
            <a:ext cx="12192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A48B2354-A312-1020-B2AE-1C85EB48D6CC}"/>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2</a:t>
            </a:r>
          </a:p>
        </p:txBody>
      </p:sp>
    </p:spTree>
    <p:extLst>
      <p:ext uri="{BB962C8B-B14F-4D97-AF65-F5344CB8AC3E}">
        <p14:creationId xmlns:p14="http://schemas.microsoft.com/office/powerpoint/2010/main" val="2732284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2" name="Google Shape;732;p23"/>
          <p:cNvSpPr txBox="1"/>
          <p:nvPr/>
        </p:nvSpPr>
        <p:spPr>
          <a:xfrm>
            <a:off x="4326855" y="1924594"/>
            <a:ext cx="3538200" cy="1028700"/>
          </a:xfrm>
          <a:prstGeom prst="rect">
            <a:avLst/>
          </a:prstGeom>
          <a:noFill/>
          <a:ln>
            <a:noFill/>
          </a:ln>
        </p:spPr>
        <p:txBody>
          <a:bodyPr spcFirstLastPara="1" wrap="square" lIns="91425" tIns="45700" rIns="91425" bIns="45700" anchor="b" anchorCtr="0">
            <a:normAutofit fontScale="70000" lnSpcReduction="20000"/>
          </a:bodyPr>
          <a:lstStyle/>
          <a:p>
            <a:pPr marL="0" marR="0" lvl="0" indent="0" algn="ctr" rtl="0">
              <a:lnSpc>
                <a:spcPct val="90000"/>
              </a:lnSpc>
              <a:spcBef>
                <a:spcPts val="0"/>
              </a:spcBef>
              <a:spcAft>
                <a:spcPts val="0"/>
              </a:spcAft>
              <a:buClr>
                <a:schemeClr val="lt1"/>
              </a:buClr>
              <a:buSzPts val="6000"/>
              <a:buFont typeface="Arial"/>
              <a:buNone/>
            </a:pPr>
            <a:r>
              <a:rPr lang="it-IT" sz="6000" b="1" i="0" u="none" strike="noStrike" cap="none" dirty="0">
                <a:solidFill>
                  <a:schemeClr val="lt1"/>
                </a:solidFill>
                <a:latin typeface="Arial"/>
                <a:ea typeface="Arial"/>
                <a:cs typeface="Arial"/>
                <a:sym typeface="Arial"/>
              </a:rPr>
              <a:t>Merci pour l’</a:t>
            </a:r>
            <a:r>
              <a:rPr lang="it-IT" sz="6000" b="1" i="0" u="none" strike="noStrike" cap="none" dirty="0" err="1">
                <a:solidFill>
                  <a:schemeClr val="lt1"/>
                </a:solidFill>
                <a:latin typeface="Arial"/>
                <a:ea typeface="Arial"/>
                <a:cs typeface="Arial"/>
                <a:sym typeface="Arial"/>
              </a:rPr>
              <a:t>attention</a:t>
            </a:r>
            <a:r>
              <a:rPr lang="it-IT" sz="6000" b="1" i="0" u="none" strike="noStrike" cap="none" dirty="0">
                <a:solidFill>
                  <a:schemeClr val="lt1"/>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733" name="Google Shape;733;p23"/>
          <p:cNvSpPr/>
          <p:nvPr/>
        </p:nvSpPr>
        <p:spPr>
          <a:xfrm>
            <a:off x="5156205" y="3841256"/>
            <a:ext cx="1879500" cy="190500"/>
          </a:xfrm>
          <a:prstGeom prst="rect">
            <a:avLst/>
          </a:prstGeom>
          <a:solidFill>
            <a:srgbClr val="659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4" name="Google Shape;734;p23"/>
          <p:cNvSpPr txBox="1"/>
          <p:nvPr/>
        </p:nvSpPr>
        <p:spPr>
          <a:xfrm>
            <a:off x="363580" y="5548775"/>
            <a:ext cx="3963275" cy="79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it-IT" sz="1600" b="0" i="0" u="none" strike="noStrike" cap="none" dirty="0">
                <a:solidFill>
                  <a:schemeClr val="lt1"/>
                </a:solidFill>
                <a:latin typeface="Fira Sans"/>
                <a:ea typeface="Fira Sans"/>
                <a:cs typeface="Fira Sans"/>
                <a:sym typeface="Fira Sans"/>
              </a:rPr>
              <a:t>TORINO</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it-IT" sz="1600" b="0" i="0" u="none" strike="noStrike" cap="none" dirty="0">
                <a:solidFill>
                  <a:schemeClr val="lt1"/>
                </a:solidFill>
                <a:latin typeface="Fira Sans"/>
                <a:ea typeface="Fira Sans"/>
                <a:cs typeface="Fira Sans"/>
                <a:sym typeface="Fira Sans"/>
              </a:rPr>
              <a:t>Corso Emilia, 8</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it-IT" sz="1600" b="0" i="0" u="none" strike="noStrike" cap="none" dirty="0">
                <a:solidFill>
                  <a:schemeClr val="lt1"/>
                </a:solidFill>
                <a:latin typeface="Fira Sans"/>
                <a:ea typeface="Fira Sans"/>
                <a:cs typeface="Fira Sans"/>
                <a:sym typeface="Fira Sans"/>
              </a:rPr>
              <a:t>+39 011 241 30 87</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it-IT" sz="1600" b="0" i="0" u="none" strike="noStrike" cap="none" dirty="0">
                <a:solidFill>
                  <a:schemeClr val="lt1"/>
                </a:solidFill>
                <a:latin typeface="Fira Sans"/>
                <a:ea typeface="Fira Sans"/>
                <a:cs typeface="Fira Sans"/>
                <a:sym typeface="Fira Sans"/>
              </a:rPr>
              <a:t>pgelato@jacobacci-law.com</a:t>
            </a:r>
            <a:endParaRPr sz="1600" b="0" i="0" u="none" strike="noStrike" cap="none" dirty="0">
              <a:solidFill>
                <a:schemeClr val="lt1"/>
              </a:solidFill>
              <a:latin typeface="Fira Sans"/>
              <a:ea typeface="Fira Sans"/>
              <a:cs typeface="Fira Sans"/>
              <a:sym typeface="Fira Sans"/>
            </a:endParaRPr>
          </a:p>
        </p:txBody>
      </p:sp>
      <p:sp>
        <p:nvSpPr>
          <p:cNvPr id="2" name="Google Shape;732;p23">
            <a:extLst>
              <a:ext uri="{FF2B5EF4-FFF2-40B4-BE49-F238E27FC236}">
                <a16:creationId xmlns:a16="http://schemas.microsoft.com/office/drawing/2014/main" id="{B426638B-1DE2-67B7-522A-CAA08E272053}"/>
              </a:ext>
            </a:extLst>
          </p:cNvPr>
          <p:cNvSpPr txBox="1"/>
          <p:nvPr/>
        </p:nvSpPr>
        <p:spPr>
          <a:xfrm>
            <a:off x="4326855" y="4405368"/>
            <a:ext cx="3538200" cy="1028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6000"/>
              <a:buFont typeface="Arial"/>
              <a:buNone/>
            </a:pPr>
            <a:r>
              <a:rPr lang="it-IT" sz="4200" b="1" dirty="0" err="1">
                <a:solidFill>
                  <a:schemeClr val="lt1"/>
                </a:solidFill>
                <a:latin typeface="Arial"/>
                <a:cs typeface="Arial"/>
                <a:sym typeface="Arial"/>
              </a:rPr>
              <a:t>Questions</a:t>
            </a:r>
            <a:r>
              <a:rPr lang="it-IT" sz="4200" b="1" dirty="0">
                <a:solidFill>
                  <a:schemeClr val="lt1"/>
                </a:solidFill>
                <a:latin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69650334-47C9-2160-B220-BF673C180A18}"/>
              </a:ext>
            </a:extLst>
          </p:cNvPr>
          <p:cNvSpPr txBox="1"/>
          <p:nvPr/>
        </p:nvSpPr>
        <p:spPr>
          <a:xfrm>
            <a:off x="629264" y="864267"/>
            <a:ext cx="5181599" cy="1477328"/>
          </a:xfrm>
          <a:prstGeom prst="rect">
            <a:avLst/>
          </a:prstGeom>
          <a:noFill/>
        </p:spPr>
        <p:txBody>
          <a:bodyPr wrap="square">
            <a:spAutoFit/>
          </a:bodyPr>
          <a:lstStyle/>
          <a:p>
            <a:pPr algn="just"/>
            <a:r>
              <a:rPr lang="fr-FR" dirty="0"/>
              <a:t>L'œnotourisme est un phénomène qui a vu le jour en Italie il y a environ </a:t>
            </a:r>
            <a:r>
              <a:rPr lang="fr-FR" b="1" dirty="0"/>
              <a:t>25 ans</a:t>
            </a:r>
            <a:r>
              <a:rPr lang="fr-FR" dirty="0"/>
              <a:t>, inspiré par le succès qu’il a rencontré aux États-Unis. Ce développement a été principalement facilité par le travail </a:t>
            </a:r>
            <a:r>
              <a:rPr lang="fr-FR" b="1" dirty="0"/>
              <a:t>de promotion </a:t>
            </a:r>
            <a:r>
              <a:rPr lang="fr-FR" dirty="0"/>
              <a:t>réalisé par un certain nombre d'associations</a:t>
            </a:r>
            <a:endParaRPr lang="it-IT" dirty="0"/>
          </a:p>
        </p:txBody>
      </p:sp>
      <p:sp>
        <p:nvSpPr>
          <p:cNvPr id="11" name="CasellaDiTesto 10">
            <a:extLst>
              <a:ext uri="{FF2B5EF4-FFF2-40B4-BE49-F238E27FC236}">
                <a16:creationId xmlns:a16="http://schemas.microsoft.com/office/drawing/2014/main" id="{9CA96C7B-DF1C-784A-8B71-D3B3831F9574}"/>
              </a:ext>
            </a:extLst>
          </p:cNvPr>
          <p:cNvSpPr txBox="1"/>
          <p:nvPr/>
        </p:nvSpPr>
        <p:spPr>
          <a:xfrm>
            <a:off x="1061885" y="4516405"/>
            <a:ext cx="4316361" cy="1754326"/>
          </a:xfrm>
          <a:prstGeom prst="rect">
            <a:avLst/>
          </a:prstGeom>
          <a:noFill/>
        </p:spPr>
        <p:txBody>
          <a:bodyPr wrap="square">
            <a:spAutoFit/>
          </a:bodyPr>
          <a:lstStyle/>
          <a:p>
            <a:pPr algn="just"/>
            <a:r>
              <a:rPr lang="fr-FR" dirty="0"/>
              <a:t>Association "</a:t>
            </a:r>
            <a:r>
              <a:rPr lang="fr-FR" dirty="0" err="1"/>
              <a:t>Città</a:t>
            </a:r>
            <a:r>
              <a:rPr lang="fr-FR" dirty="0"/>
              <a:t> </a:t>
            </a:r>
            <a:r>
              <a:rPr lang="fr-FR" dirty="0" err="1"/>
              <a:t>del</a:t>
            </a:r>
            <a:r>
              <a:rPr lang="fr-FR" dirty="0"/>
              <a:t> </a:t>
            </a:r>
            <a:r>
              <a:rPr lang="fr-FR" dirty="0" err="1"/>
              <a:t>Vino</a:t>
            </a:r>
            <a:r>
              <a:rPr lang="fr-FR" dirty="0"/>
              <a:t>" fondée à </a:t>
            </a:r>
            <a:r>
              <a:rPr lang="fr-FR" dirty="0" err="1"/>
              <a:t>Siena</a:t>
            </a:r>
            <a:r>
              <a:rPr lang="fr-FR" dirty="0"/>
              <a:t> le 21 mars 1987. L'association des villes du vin est </a:t>
            </a:r>
            <a:r>
              <a:rPr lang="fr-FR" b="1" dirty="0"/>
              <a:t>un réseau de municipalités à vocation viticole et d'organismes territoriaux</a:t>
            </a:r>
            <a:r>
              <a:rPr lang="fr-FR" dirty="0"/>
              <a:t>, dépositaires d'au moins une AOP et une IGP </a:t>
            </a:r>
            <a:endParaRPr lang="it-IT" dirty="0"/>
          </a:p>
        </p:txBody>
      </p:sp>
      <p:sp>
        <p:nvSpPr>
          <p:cNvPr id="13" name="CasellaDiTesto 12">
            <a:extLst>
              <a:ext uri="{FF2B5EF4-FFF2-40B4-BE49-F238E27FC236}">
                <a16:creationId xmlns:a16="http://schemas.microsoft.com/office/drawing/2014/main" id="{7CF26F4E-FBD1-D337-FAFE-34843276B49D}"/>
              </a:ext>
            </a:extLst>
          </p:cNvPr>
          <p:cNvSpPr txBox="1"/>
          <p:nvPr/>
        </p:nvSpPr>
        <p:spPr>
          <a:xfrm>
            <a:off x="6390969" y="4239406"/>
            <a:ext cx="5299586" cy="2308324"/>
          </a:xfrm>
          <a:prstGeom prst="rect">
            <a:avLst/>
          </a:prstGeom>
          <a:noFill/>
        </p:spPr>
        <p:txBody>
          <a:bodyPr wrap="square">
            <a:spAutoFit/>
          </a:bodyPr>
          <a:lstStyle/>
          <a:p>
            <a:pPr algn="just"/>
            <a:r>
              <a:rPr lang="fr-FR" dirty="0"/>
              <a:t>Le "</a:t>
            </a:r>
            <a:r>
              <a:rPr lang="fr-FR" b="1" dirty="0" err="1"/>
              <a:t>Movimento</a:t>
            </a:r>
            <a:r>
              <a:rPr lang="fr-FR" b="1" dirty="0"/>
              <a:t> Turismo </a:t>
            </a:r>
            <a:r>
              <a:rPr lang="fr-FR" b="1" dirty="0" err="1"/>
              <a:t>del</a:t>
            </a:r>
            <a:r>
              <a:rPr lang="fr-FR" b="1" dirty="0"/>
              <a:t> </a:t>
            </a:r>
            <a:r>
              <a:rPr lang="fr-FR" b="1" dirty="0" err="1"/>
              <a:t>Vino</a:t>
            </a:r>
            <a:r>
              <a:rPr lang="fr-FR" dirty="0"/>
              <a:t>", né en 1993 grâce à l'intuition de Donatella </a:t>
            </a:r>
            <a:r>
              <a:rPr lang="fr-FR" dirty="0" err="1"/>
              <a:t>Cinelli</a:t>
            </a:r>
            <a:r>
              <a:rPr lang="fr-FR" dirty="0"/>
              <a:t> </a:t>
            </a:r>
            <a:r>
              <a:rPr lang="fr-FR" dirty="0" err="1"/>
              <a:t>Colombini</a:t>
            </a:r>
            <a:r>
              <a:rPr lang="fr-FR" dirty="0"/>
              <a:t> et d'autres viticulteurs, rassemble aujourd'hui plus de 700 domaines viticoles dans toute l'Italie. Il s'agit d'un réseau, qui rassemble un certain nombre de caves italiennes, parmi les meilleures, qui croient fermement à la qualité et à la diversification de l'offre oenotouristique</a:t>
            </a:r>
            <a:endParaRPr lang="it-IT" dirty="0"/>
          </a:p>
        </p:txBody>
      </p:sp>
      <p:pic>
        <p:nvPicPr>
          <p:cNvPr id="15" name="Immagine 14" descr="Immagine che contiene testo, Carattere, Elementi grafici, logo&#10;&#10;Descrizione generata automaticamente">
            <a:extLst>
              <a:ext uri="{FF2B5EF4-FFF2-40B4-BE49-F238E27FC236}">
                <a16:creationId xmlns:a16="http://schemas.microsoft.com/office/drawing/2014/main" id="{12542B87-81AA-0D91-5BBB-BF282C1EDF50}"/>
              </a:ext>
            </a:extLst>
          </p:cNvPr>
          <p:cNvPicPr>
            <a:picLocks noChangeAspect="1"/>
          </p:cNvPicPr>
          <p:nvPr/>
        </p:nvPicPr>
        <p:blipFill>
          <a:blip r:embed="rId2"/>
          <a:stretch>
            <a:fillRect/>
          </a:stretch>
        </p:blipFill>
        <p:spPr>
          <a:xfrm>
            <a:off x="1267229" y="3116026"/>
            <a:ext cx="3905671" cy="1044721"/>
          </a:xfrm>
          <a:prstGeom prst="rect">
            <a:avLst/>
          </a:prstGeom>
        </p:spPr>
      </p:pic>
      <p:pic>
        <p:nvPicPr>
          <p:cNvPr id="16" name="Immagine 15" descr="Immagine che contiene Elementi grafici, clipart, grafica, Carattere&#10;&#10;Descrizione generata automaticamente">
            <a:extLst>
              <a:ext uri="{FF2B5EF4-FFF2-40B4-BE49-F238E27FC236}">
                <a16:creationId xmlns:a16="http://schemas.microsoft.com/office/drawing/2014/main" id="{8420FE58-8FBA-7B72-A90E-262E9E3AF5CF}"/>
              </a:ext>
            </a:extLst>
          </p:cNvPr>
          <p:cNvPicPr>
            <a:picLocks noChangeAspect="1"/>
          </p:cNvPicPr>
          <p:nvPr/>
        </p:nvPicPr>
        <p:blipFill>
          <a:blip r:embed="rId3"/>
          <a:stretch>
            <a:fillRect/>
          </a:stretch>
        </p:blipFill>
        <p:spPr>
          <a:xfrm>
            <a:off x="7019102" y="2377362"/>
            <a:ext cx="4032557" cy="1477328"/>
          </a:xfrm>
          <a:prstGeom prst="rect">
            <a:avLst/>
          </a:prstGeom>
        </p:spPr>
      </p:pic>
      <p:sp>
        <p:nvSpPr>
          <p:cNvPr id="17" name="CasellaDiTesto 16">
            <a:extLst>
              <a:ext uri="{FF2B5EF4-FFF2-40B4-BE49-F238E27FC236}">
                <a16:creationId xmlns:a16="http://schemas.microsoft.com/office/drawing/2014/main" id="{095BB465-BB99-2D33-5224-925F6DA2B07F}"/>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3</a:t>
            </a:r>
          </a:p>
        </p:txBody>
      </p:sp>
    </p:spTree>
    <p:extLst>
      <p:ext uri="{BB962C8B-B14F-4D97-AF65-F5344CB8AC3E}">
        <p14:creationId xmlns:p14="http://schemas.microsoft.com/office/powerpoint/2010/main" val="4221323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ree wine bottle champagne vector">
            <a:extLst>
              <a:ext uri="{FF2B5EF4-FFF2-40B4-BE49-F238E27FC236}">
                <a16:creationId xmlns:a16="http://schemas.microsoft.com/office/drawing/2014/main" id="{5EDC6C45-CEEA-A623-865B-C607FE114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149" y="1268263"/>
            <a:ext cx="2035432" cy="416145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24A3CB05-8F8D-A0D0-5343-DFD0FDA5EFDC}"/>
              </a:ext>
            </a:extLst>
          </p:cNvPr>
          <p:cNvSpPr txBox="1"/>
          <p:nvPr/>
        </p:nvSpPr>
        <p:spPr>
          <a:xfrm>
            <a:off x="1285668" y="2188806"/>
            <a:ext cx="6096000" cy="3416320"/>
          </a:xfrm>
          <a:prstGeom prst="rect">
            <a:avLst/>
          </a:prstGeom>
          <a:noFill/>
        </p:spPr>
        <p:txBody>
          <a:bodyPr wrap="square">
            <a:spAutoFit/>
          </a:bodyPr>
          <a:lstStyle/>
          <a:p>
            <a:pPr marL="342900" indent="-342900" algn="just">
              <a:buAutoNum type="arabicParenR"/>
            </a:pPr>
            <a:r>
              <a:rPr lang="fr-FR" b="1" dirty="0"/>
              <a:t>Loi financière n° 205/2017 -&gt; Loi financière 2018</a:t>
            </a:r>
          </a:p>
          <a:p>
            <a:pPr marL="342900" indent="-342900" algn="just">
              <a:buAutoNum type="arabicParenR"/>
            </a:pPr>
            <a:endParaRPr lang="fr-FR" b="1" dirty="0"/>
          </a:p>
          <a:p>
            <a:pPr algn="just"/>
            <a:r>
              <a:rPr lang="fr-FR" b="1" dirty="0"/>
              <a:t>2) DM 12.03.2019 – n. 2779 -&gt; Lignes directrices et orientations sur les conditions et les niveaux de qualité requis pour les activités oenotouristiques</a:t>
            </a:r>
          </a:p>
          <a:p>
            <a:pPr algn="just"/>
            <a:endParaRPr lang="fr-FR" b="1" dirty="0"/>
          </a:p>
          <a:p>
            <a:pPr algn="just"/>
            <a:r>
              <a:rPr lang="fr-FR" b="1" dirty="0"/>
              <a:t>3) Projet de </a:t>
            </a:r>
            <a:r>
              <a:rPr lang="fr-FR" b="1" u="sng" dirty="0"/>
              <a:t>loi n° 804 du 24 janvier 2023 </a:t>
            </a:r>
          </a:p>
          <a:p>
            <a:pPr algn="just"/>
            <a:endParaRPr lang="fr-FR" b="1" u="sng" dirty="0"/>
          </a:p>
          <a:p>
            <a:pPr algn="just"/>
            <a:r>
              <a:rPr lang="fr-FR" b="1" u="sng" dirty="0"/>
              <a:t>4) Compétences des États/Régions en matière d'œnotourisme</a:t>
            </a:r>
          </a:p>
          <a:p>
            <a:pPr algn="just"/>
            <a:endParaRPr lang="fr-FR" b="1" u="sng" dirty="0"/>
          </a:p>
          <a:p>
            <a:pPr algn="just"/>
            <a:r>
              <a:rPr lang="fr-FR" b="1" u="sng" dirty="0"/>
              <a:t>4.1 Cas pratique: loi sur l'œnotourisme de la région  Toscane – loi Régionale 11/12/2019 n. 76</a:t>
            </a:r>
          </a:p>
        </p:txBody>
      </p:sp>
      <p:sp>
        <p:nvSpPr>
          <p:cNvPr id="8" name="Rettangolo 7">
            <a:extLst>
              <a:ext uri="{FF2B5EF4-FFF2-40B4-BE49-F238E27FC236}">
                <a16:creationId xmlns:a16="http://schemas.microsoft.com/office/drawing/2014/main" id="{C0231EB1-1B77-7675-E4E0-F5D6E2325FA1}"/>
              </a:ext>
            </a:extLst>
          </p:cNvPr>
          <p:cNvSpPr/>
          <p:nvPr/>
        </p:nvSpPr>
        <p:spPr>
          <a:xfrm>
            <a:off x="1285668" y="1006653"/>
            <a:ext cx="2460930" cy="523220"/>
          </a:xfrm>
          <a:prstGeom prst="rect">
            <a:avLst/>
          </a:prstGeom>
        </p:spPr>
        <p:txBody>
          <a:bodyPr wrap="none">
            <a:spAutoFit/>
          </a:bodyPr>
          <a:lstStyle/>
          <a:p>
            <a:r>
              <a:rPr lang="fr-FR" sz="2800" b="1" i="1" u="sng" noProof="0" dirty="0">
                <a:solidFill>
                  <a:srgbClr val="AB002A"/>
                </a:solidFill>
              </a:rPr>
              <a:t>Cadre juridique</a:t>
            </a:r>
          </a:p>
        </p:txBody>
      </p:sp>
      <p:pic>
        <p:nvPicPr>
          <p:cNvPr id="2050" name="Picture 2" descr="Free Isolated Auction photo and picture">
            <a:extLst>
              <a:ext uri="{FF2B5EF4-FFF2-40B4-BE49-F238E27FC236}">
                <a16:creationId xmlns:a16="http://schemas.microsoft.com/office/drawing/2014/main" id="{A0AE8BCC-F033-2DE1-5AE8-5D0776CDA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668" y="3718678"/>
            <a:ext cx="4280617" cy="249490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8D8D8BFE-D335-263A-F934-29C6DBB321EC}"/>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4</a:t>
            </a:r>
          </a:p>
        </p:txBody>
      </p:sp>
    </p:spTree>
    <p:extLst>
      <p:ext uri="{BB962C8B-B14F-4D97-AF65-F5344CB8AC3E}">
        <p14:creationId xmlns:p14="http://schemas.microsoft.com/office/powerpoint/2010/main" val="3113352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2D6D767-6CAB-6ED9-8512-DC6F124B982C}"/>
              </a:ext>
            </a:extLst>
          </p:cNvPr>
          <p:cNvSpPr txBox="1"/>
          <p:nvPr/>
        </p:nvSpPr>
        <p:spPr>
          <a:xfrm>
            <a:off x="1582993" y="572419"/>
            <a:ext cx="3972233" cy="369332"/>
          </a:xfrm>
          <a:prstGeom prst="rect">
            <a:avLst/>
          </a:prstGeom>
          <a:noFill/>
        </p:spPr>
        <p:txBody>
          <a:bodyPr wrap="square">
            <a:spAutoFit/>
          </a:bodyPr>
          <a:lstStyle/>
          <a:p>
            <a:r>
              <a:rPr lang="fr-FR" b="1" u="sng" dirty="0"/>
              <a:t>Paragraphe 502, article 1 loi 205/2017</a:t>
            </a:r>
            <a:endParaRPr lang="it-IT" b="1" u="sng" dirty="0"/>
          </a:p>
        </p:txBody>
      </p:sp>
      <p:sp>
        <p:nvSpPr>
          <p:cNvPr id="8" name="CasellaDiTesto 7">
            <a:extLst>
              <a:ext uri="{FF2B5EF4-FFF2-40B4-BE49-F238E27FC236}">
                <a16:creationId xmlns:a16="http://schemas.microsoft.com/office/drawing/2014/main" id="{C1AAA9CF-E845-A207-2026-CFCB0F880BD8}"/>
              </a:ext>
            </a:extLst>
          </p:cNvPr>
          <p:cNvSpPr txBox="1"/>
          <p:nvPr/>
        </p:nvSpPr>
        <p:spPr>
          <a:xfrm>
            <a:off x="1710813" y="1128610"/>
            <a:ext cx="8770373" cy="5355312"/>
          </a:xfrm>
          <a:prstGeom prst="rect">
            <a:avLst/>
          </a:prstGeom>
          <a:noFill/>
        </p:spPr>
        <p:txBody>
          <a:bodyPr wrap="square">
            <a:spAutoFit/>
          </a:bodyPr>
          <a:lstStyle/>
          <a:p>
            <a:pPr algn="just"/>
            <a:r>
              <a:rPr lang="fr-FR" dirty="0"/>
              <a:t>Sont considérées </a:t>
            </a:r>
            <a:r>
              <a:rPr lang="fr-FR" b="1" dirty="0"/>
              <a:t>des activités œnotouristiques </a:t>
            </a:r>
            <a:r>
              <a:rPr lang="fr-FR" dirty="0"/>
              <a:t>les suivantes:</a:t>
            </a:r>
          </a:p>
          <a:p>
            <a:pPr algn="just"/>
            <a:endParaRPr lang="fr-FR" dirty="0"/>
          </a:p>
          <a:p>
            <a:pPr algn="just"/>
            <a:r>
              <a:rPr lang="fr-FR" dirty="0"/>
              <a:t>- </a:t>
            </a:r>
            <a:r>
              <a:rPr lang="fr-FR" b="1" dirty="0"/>
              <a:t>activités de formation et d'information visant la production du vin dans la région </a:t>
            </a:r>
            <a:r>
              <a:rPr lang="fr-FR" dirty="0"/>
              <a:t>et la connaissance du vin, en particulier </a:t>
            </a:r>
            <a:r>
              <a:rPr lang="fr-FR" b="1" dirty="0"/>
              <a:t>des indications </a:t>
            </a:r>
            <a:r>
              <a:rPr kumimoji="0" lang="fr-FR" sz="1800" b="1" i="0" u="none" strike="noStrike" kern="1200" cap="none" spc="0" normalizeH="0" baseline="0" noProof="0" dirty="0">
                <a:ln>
                  <a:noFill/>
                </a:ln>
                <a:solidFill>
                  <a:srgbClr val="000000"/>
                </a:solidFill>
                <a:effectLst/>
                <a:uLnTx/>
                <a:uFillTx/>
                <a:latin typeface="Calibri" panose="020F0502020204030204"/>
                <a:ea typeface="+mn-ea"/>
                <a:cs typeface="+mn-cs"/>
              </a:rPr>
              <a:t>géographiques</a:t>
            </a:r>
            <a:r>
              <a:rPr lang="fr-FR" b="1" dirty="0"/>
              <a:t> et dénominations/appellations d’origine (AOP/IGP</a:t>
            </a:r>
            <a:r>
              <a:rPr lang="fr-FR" dirty="0"/>
              <a:t>) dans la zone où l'activité est exercée, par exemple : </a:t>
            </a:r>
            <a:r>
              <a:rPr lang="fr-FR" b="1" dirty="0"/>
              <a:t>visites guidées </a:t>
            </a:r>
            <a:r>
              <a:rPr lang="fr-FR" dirty="0"/>
              <a:t>des vignobles de l'entreprise, des caves, visites des lieux où sont exposés les outils liés à la culture de la vigne, l'histoire et la pratique de la viticulture et de la production du vin en général;</a:t>
            </a:r>
          </a:p>
          <a:p>
            <a:pPr marL="285750" indent="-285750" algn="just">
              <a:buFontTx/>
              <a:buChar char="-"/>
            </a:pPr>
            <a:endParaRPr lang="fr-FR" dirty="0"/>
          </a:p>
          <a:p>
            <a:pPr algn="just"/>
            <a:r>
              <a:rPr lang="fr-FR" dirty="0"/>
              <a:t>- </a:t>
            </a:r>
            <a:r>
              <a:rPr lang="fr-FR" b="1" dirty="0"/>
              <a:t>les initiatives à caractère éducatif, culturel et récréatif menées </a:t>
            </a:r>
            <a:r>
              <a:rPr lang="fr-FR" dirty="0"/>
              <a:t>dans les caves et les vignobles, y compris les vendanges éducatives;</a:t>
            </a:r>
          </a:p>
          <a:p>
            <a:pPr marL="285750" indent="-285750" algn="just">
              <a:buFontTx/>
              <a:buChar char="-"/>
            </a:pPr>
            <a:endParaRPr lang="fr-FR" dirty="0"/>
          </a:p>
          <a:p>
            <a:pPr algn="just"/>
            <a:r>
              <a:rPr lang="fr-FR" dirty="0"/>
              <a:t>- </a:t>
            </a:r>
            <a:r>
              <a:rPr lang="fr-FR" b="1" dirty="0"/>
              <a:t>les activités de dégustation et de commercialisation de la production viticole </a:t>
            </a:r>
            <a:r>
              <a:rPr lang="fr-FR" dirty="0"/>
              <a:t>de l'entreprise, également en combinaison avec des denrées alimentaires, à considérer comme des produits agroalimentaires froids préparés par l'entreprise elle-même, également manipulés ou transformés, prêts à la consommation, selon les indications et les règles dictées par le Décret Ministériel du 12 mars 2019.</a:t>
            </a:r>
          </a:p>
          <a:p>
            <a:pPr marL="285750" indent="-285750" algn="just">
              <a:buFontTx/>
              <a:buChar char="-"/>
            </a:pPr>
            <a:endParaRPr lang="fr-FR" dirty="0"/>
          </a:p>
          <a:p>
            <a:pPr algn="just"/>
            <a:r>
              <a:rPr lang="fr-FR" b="1" dirty="0"/>
              <a:t>Les embouteilleurs industriels sont exclus de la discipline</a:t>
            </a:r>
          </a:p>
        </p:txBody>
      </p:sp>
      <p:sp>
        <p:nvSpPr>
          <p:cNvPr id="9" name="CasellaDiTesto 8">
            <a:extLst>
              <a:ext uri="{FF2B5EF4-FFF2-40B4-BE49-F238E27FC236}">
                <a16:creationId xmlns:a16="http://schemas.microsoft.com/office/drawing/2014/main" id="{F988D94F-AECD-B53B-124F-35FF68B766CC}"/>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5</a:t>
            </a:r>
          </a:p>
        </p:txBody>
      </p:sp>
    </p:spTree>
    <p:extLst>
      <p:ext uri="{BB962C8B-B14F-4D97-AF65-F5344CB8AC3E}">
        <p14:creationId xmlns:p14="http://schemas.microsoft.com/office/powerpoint/2010/main" val="1856007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D81761B7-BFA2-E00A-0353-163B3F66F273}"/>
              </a:ext>
            </a:extLst>
          </p:cNvPr>
          <p:cNvSpPr txBox="1"/>
          <p:nvPr/>
        </p:nvSpPr>
        <p:spPr>
          <a:xfrm>
            <a:off x="1082150" y="624330"/>
            <a:ext cx="8908026" cy="5909310"/>
          </a:xfrm>
          <a:prstGeom prst="rect">
            <a:avLst/>
          </a:prstGeom>
          <a:noFill/>
        </p:spPr>
        <p:txBody>
          <a:bodyPr wrap="square">
            <a:spAutoFit/>
          </a:bodyPr>
          <a:lstStyle/>
          <a:p>
            <a:pPr algn="just"/>
            <a:r>
              <a:rPr lang="fr-FR" b="1" u="sng" dirty="0"/>
              <a:t>Le paragraphe 503</a:t>
            </a:r>
            <a:r>
              <a:rPr lang="fr-FR" dirty="0"/>
              <a:t> est de </a:t>
            </a:r>
            <a:r>
              <a:rPr lang="fr-FR" b="1" dirty="0"/>
              <a:t>nature fiscale</a:t>
            </a:r>
            <a:r>
              <a:rPr lang="fr-FR" dirty="0"/>
              <a:t>. Selon ce paragraphe, les dispositions fiscales de l'article 5 de la loi n° 413 du 30 décembre 1991 s'appliquent aux activités oenotouristiques. Le système forfaitaire de taxation pour les impôts sur la valeur ajoutée, visé à l'article 5, paragraphe 2, de la loi n° 413 de 1991 </a:t>
            </a:r>
            <a:r>
              <a:rPr lang="fr-FR" b="1" dirty="0"/>
              <a:t>ne s'applique qu'aux producteurs agricoles visés aux articles 295 et suivants de la Directive 2006/112/CE du Conseil du 28 novembre 2006 </a:t>
            </a:r>
            <a:r>
              <a:rPr lang="fr-FR" b="1" dirty="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il s’agit notamment de </a:t>
            </a:r>
            <a:r>
              <a:rPr lang="fr-FR" b="1" dirty="0">
                <a:latin typeface="Calibri" panose="020F0502020204030204" pitchFamily="34" charset="0"/>
                <a:cs typeface="Calibri" panose="020F0502020204030204" pitchFamily="34" charset="0"/>
              </a:rPr>
              <a:t>sujets exerçant leur activité dans le cadre d’une entreprise agricole, forestière ou piscicole (de pêche) </a:t>
            </a:r>
            <a:endParaRPr lang="fr-FR" b="1" dirty="0"/>
          </a:p>
          <a:p>
            <a:pPr algn="just"/>
            <a:endParaRPr lang="fr-FR" dirty="0"/>
          </a:p>
          <a:p>
            <a:pPr algn="just"/>
            <a:r>
              <a:rPr lang="fr-FR" b="1" u="sng" dirty="0"/>
              <a:t>Le paragraphe 504 </a:t>
            </a:r>
            <a:r>
              <a:rPr lang="fr-FR" dirty="0"/>
              <a:t>prévoit que, par décret du Ministre des politiques agricoles, alimentaires et forestières, en accord avec le Ministre de la culture et du Tourisme, et selon l’accord de la conférence permanente pour les relations entre l'État, les régions et les provinces autonomes de Trente et de Bolzano, les lignes directrices sont établies, </a:t>
            </a:r>
            <a:r>
              <a:rPr lang="fr-FR" b="1" dirty="0"/>
              <a:t>selon les règles minimales de qualité,</a:t>
            </a:r>
            <a:r>
              <a:rPr lang="fr-FR" dirty="0"/>
              <a:t> avec une attention particulière </a:t>
            </a:r>
            <a:r>
              <a:rPr lang="fr-FR" b="1" dirty="0"/>
              <a:t>à la production locale du vin</a:t>
            </a:r>
            <a:r>
              <a:rPr lang="fr-FR" dirty="0"/>
              <a:t>, pour la réalisation d'activités œnotouristiques. </a:t>
            </a:r>
          </a:p>
          <a:p>
            <a:pPr algn="just"/>
            <a:endParaRPr lang="fr-FR" dirty="0"/>
          </a:p>
          <a:p>
            <a:pPr algn="just"/>
            <a:r>
              <a:rPr lang="fr-FR" dirty="0"/>
              <a:t>Enfin, </a:t>
            </a:r>
            <a:r>
              <a:rPr lang="fr-FR" b="1" u="sng" dirty="0"/>
              <a:t>le paragraphe 505</a:t>
            </a:r>
            <a:r>
              <a:rPr lang="fr-FR" dirty="0"/>
              <a:t>, le dernier concernant </a:t>
            </a:r>
            <a:r>
              <a:rPr lang="fr-FR" b="1" dirty="0"/>
              <a:t>l'activité oenotouristique</a:t>
            </a:r>
            <a:r>
              <a:rPr lang="fr-FR" dirty="0"/>
              <a:t>, donne des indications de </a:t>
            </a:r>
            <a:r>
              <a:rPr lang="fr-FR" b="1" dirty="0"/>
              <a:t>nature administrative et urbanistique</a:t>
            </a:r>
            <a:r>
              <a:rPr lang="fr-FR" dirty="0"/>
              <a:t>, qui seront examinées plus en détail ci-après. L'activité oenotouristique est exercée, sur présentation à la Mairie compétente de la </a:t>
            </a:r>
            <a:r>
              <a:rPr lang="fr-FR" b="1" dirty="0"/>
              <a:t>communication certifiée du début de l'activité (SCIA</a:t>
            </a:r>
            <a:r>
              <a:rPr lang="fr-FR" dirty="0"/>
              <a:t>), conformément à l'article 19 de la loi n° 241 du 7 août 1990, dans le respect de la Réglementation régionale, sur la base des règles dictées par le décret du 12 mars 2019, dont au paragraphe 504.</a:t>
            </a:r>
          </a:p>
        </p:txBody>
      </p:sp>
      <p:sp>
        <p:nvSpPr>
          <p:cNvPr id="8" name="CasellaDiTesto 7">
            <a:extLst>
              <a:ext uri="{FF2B5EF4-FFF2-40B4-BE49-F238E27FC236}">
                <a16:creationId xmlns:a16="http://schemas.microsoft.com/office/drawing/2014/main" id="{2CCED90D-91DD-75B9-5050-E013D34D40B9}"/>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6</a:t>
            </a:r>
          </a:p>
        </p:txBody>
      </p:sp>
    </p:spTree>
    <p:extLst>
      <p:ext uri="{BB962C8B-B14F-4D97-AF65-F5344CB8AC3E}">
        <p14:creationId xmlns:p14="http://schemas.microsoft.com/office/powerpoint/2010/main" val="2490897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8B1109B-9849-DA46-6FDC-8A71111DE09B}"/>
              </a:ext>
            </a:extLst>
          </p:cNvPr>
          <p:cNvSpPr txBox="1"/>
          <p:nvPr/>
        </p:nvSpPr>
        <p:spPr>
          <a:xfrm>
            <a:off x="303396" y="398084"/>
            <a:ext cx="5248318" cy="4247317"/>
          </a:xfrm>
          <a:prstGeom prst="rect">
            <a:avLst/>
          </a:prstGeom>
          <a:noFill/>
        </p:spPr>
        <p:txBody>
          <a:bodyPr wrap="square">
            <a:spAutoFit/>
          </a:bodyPr>
          <a:lstStyle/>
          <a:p>
            <a:pPr algn="just"/>
            <a:r>
              <a:rPr lang="fr-FR" b="1" dirty="0"/>
              <a:t>Le décret 12.03.2019 n° 2779 reprend et élargit du point de vue du contenu le paragraphe 504 de la loi financière n° 205/2017. </a:t>
            </a:r>
            <a:r>
              <a:rPr lang="fr-FR" dirty="0"/>
              <a:t>En particulier, il dicte les lignes directrices pour </a:t>
            </a:r>
            <a:r>
              <a:rPr lang="fr-FR" b="1" dirty="0"/>
              <a:t>l'exercice de l'activité œnotouristique,</a:t>
            </a:r>
            <a:r>
              <a:rPr lang="fr-FR" dirty="0"/>
              <a:t> en la qualifiant </a:t>
            </a:r>
            <a:r>
              <a:rPr lang="fr-FR" b="1" dirty="0"/>
              <a:t>en termes d'activité agricole connexe</a:t>
            </a:r>
            <a:r>
              <a:rPr lang="fr-FR" dirty="0"/>
              <a:t>, réglementée par le troisième alinéa de l'article 2135 du Code Civil, si elle est exercée par </a:t>
            </a:r>
            <a:r>
              <a:rPr lang="fr-FR" b="1" dirty="0"/>
              <a:t>des entrepreneurs agricoles,</a:t>
            </a:r>
            <a:r>
              <a:rPr lang="fr-FR" dirty="0"/>
              <a:t> qu'ils soient  des firmes individuelles ou constitués en des associations. Selon l’art. 2135 du Code Civil, est considérée </a:t>
            </a:r>
            <a:r>
              <a:rPr lang="fr-FR" b="1" dirty="0"/>
              <a:t>entrepreneur agricole l’exploitant agricole, l’entrepreneur agricole professionnel,</a:t>
            </a:r>
            <a:r>
              <a:rPr lang="fr-FR" dirty="0"/>
              <a:t> en possession de compétences et connaissances professionnelles, qui obtient au moins le 50% de son revenu des activités de culture agricole et/ou de l’élevage d’animaux</a:t>
            </a:r>
            <a:endParaRPr lang="it-IT" dirty="0"/>
          </a:p>
        </p:txBody>
      </p:sp>
      <p:sp>
        <p:nvSpPr>
          <p:cNvPr id="9" name="CasellaDiTesto 8">
            <a:extLst>
              <a:ext uri="{FF2B5EF4-FFF2-40B4-BE49-F238E27FC236}">
                <a16:creationId xmlns:a16="http://schemas.microsoft.com/office/drawing/2014/main" id="{EE07C714-44E7-2919-DD46-FDDC660FB916}"/>
              </a:ext>
            </a:extLst>
          </p:cNvPr>
          <p:cNvSpPr txBox="1"/>
          <p:nvPr/>
        </p:nvSpPr>
        <p:spPr>
          <a:xfrm>
            <a:off x="6017342" y="1870020"/>
            <a:ext cx="5034115" cy="2585323"/>
          </a:xfrm>
          <a:prstGeom prst="rect">
            <a:avLst/>
          </a:prstGeom>
          <a:noFill/>
        </p:spPr>
        <p:txBody>
          <a:bodyPr wrap="square">
            <a:spAutoFit/>
          </a:bodyPr>
          <a:lstStyle/>
          <a:p>
            <a:pPr algn="just"/>
            <a:r>
              <a:rPr lang="fr-FR" b="1" dirty="0"/>
              <a:t>L'article 2</a:t>
            </a:r>
            <a:r>
              <a:rPr lang="fr-FR" dirty="0"/>
              <a:t> de ce décret indique en détail les critères que doit observer la personne exerçant des activités œnotouristiques pour que celles-ci soient considérées comme telles. Sans préjudice des conditions générales, y compris celles de nature hygiénique-sanitaire et de sécurité, prévues par la réglementation en vigueur, le législateur a prévu des </a:t>
            </a:r>
            <a:r>
              <a:rPr lang="fr-FR" b="1" dirty="0"/>
              <a:t>conditions</a:t>
            </a:r>
            <a:r>
              <a:rPr lang="fr-FR" dirty="0"/>
              <a:t> et des règles précises pour les </a:t>
            </a:r>
            <a:r>
              <a:rPr lang="fr-FR" b="1" dirty="0"/>
              <a:t>opérateurs exerçant des activités œnotouristiques </a:t>
            </a:r>
            <a:endParaRPr lang="it-IT" b="1" dirty="0"/>
          </a:p>
        </p:txBody>
      </p:sp>
      <p:pic>
        <p:nvPicPr>
          <p:cNvPr id="10" name="Immagine 9">
            <a:extLst>
              <a:ext uri="{FF2B5EF4-FFF2-40B4-BE49-F238E27FC236}">
                <a16:creationId xmlns:a16="http://schemas.microsoft.com/office/drawing/2014/main" id="{9C047E15-4D7D-FDB7-5E97-E6D60CF9E275}"/>
              </a:ext>
            </a:extLst>
          </p:cNvPr>
          <p:cNvPicPr>
            <a:picLocks noChangeAspect="1"/>
          </p:cNvPicPr>
          <p:nvPr/>
        </p:nvPicPr>
        <p:blipFill>
          <a:blip r:embed="rId2"/>
          <a:stretch>
            <a:fillRect/>
          </a:stretch>
        </p:blipFill>
        <p:spPr>
          <a:xfrm>
            <a:off x="0" y="5114189"/>
            <a:ext cx="12192000" cy="1219200"/>
          </a:xfrm>
          <a:prstGeom prst="rect">
            <a:avLst/>
          </a:prstGeom>
        </p:spPr>
      </p:pic>
      <p:sp>
        <p:nvSpPr>
          <p:cNvPr id="11" name="CasellaDiTesto 10">
            <a:extLst>
              <a:ext uri="{FF2B5EF4-FFF2-40B4-BE49-F238E27FC236}">
                <a16:creationId xmlns:a16="http://schemas.microsoft.com/office/drawing/2014/main" id="{059D953B-C3B1-38C6-AD48-09431D9BA1E4}"/>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7</a:t>
            </a:r>
          </a:p>
        </p:txBody>
      </p:sp>
    </p:spTree>
    <p:extLst>
      <p:ext uri="{BB962C8B-B14F-4D97-AF65-F5344CB8AC3E}">
        <p14:creationId xmlns:p14="http://schemas.microsoft.com/office/powerpoint/2010/main" val="1455213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69F20D9F-8A55-79D0-AA99-E5C304870FE1}"/>
              </a:ext>
            </a:extLst>
          </p:cNvPr>
          <p:cNvSpPr txBox="1"/>
          <p:nvPr/>
        </p:nvSpPr>
        <p:spPr>
          <a:xfrm>
            <a:off x="4994787" y="1588191"/>
            <a:ext cx="6096000" cy="2585323"/>
          </a:xfrm>
          <a:prstGeom prst="rect">
            <a:avLst/>
          </a:prstGeom>
          <a:noFill/>
        </p:spPr>
        <p:txBody>
          <a:bodyPr wrap="square">
            <a:spAutoFit/>
          </a:bodyPr>
          <a:lstStyle/>
          <a:p>
            <a:pPr algn="just"/>
            <a:r>
              <a:rPr lang="fr-FR" dirty="0"/>
              <a:t>Le décret se concentre également </a:t>
            </a:r>
            <a:r>
              <a:rPr lang="fr-FR" b="1" dirty="0"/>
              <a:t>sur l'association de produits vinicoles avec des produits alimentaires</a:t>
            </a:r>
            <a:r>
              <a:rPr lang="fr-FR" dirty="0"/>
              <a:t>, précisant que ces derniers </a:t>
            </a:r>
            <a:r>
              <a:rPr lang="fr-FR" b="1" dirty="0"/>
              <a:t>ne peuvent être servis que froids</a:t>
            </a:r>
            <a:r>
              <a:rPr lang="fr-FR" dirty="0"/>
              <a:t>. Sous réserve du respect des exigences sanitaires et hygiéniques, le décret ministériel prévoit que les vins d'entreprise destinés à la dégustation peuvent être associés à des produits agroalimentaires, même manipulés, transformés ou préparés par l'entreprise, à condition </a:t>
            </a:r>
            <a:r>
              <a:rPr lang="fr-FR" b="1" dirty="0"/>
              <a:t>qu'ils soient froids et prêts à être consommés. </a:t>
            </a:r>
            <a:endParaRPr lang="it-IT" b="1" dirty="0"/>
          </a:p>
        </p:txBody>
      </p:sp>
      <p:sp>
        <p:nvSpPr>
          <p:cNvPr id="9" name="CasellaDiTesto 8">
            <a:extLst>
              <a:ext uri="{FF2B5EF4-FFF2-40B4-BE49-F238E27FC236}">
                <a16:creationId xmlns:a16="http://schemas.microsoft.com/office/drawing/2014/main" id="{98E849DA-9ED9-73CB-2E7D-2B375350344B}"/>
              </a:ext>
            </a:extLst>
          </p:cNvPr>
          <p:cNvSpPr txBox="1"/>
          <p:nvPr/>
        </p:nvSpPr>
        <p:spPr>
          <a:xfrm>
            <a:off x="4994787" y="4561771"/>
            <a:ext cx="6096000" cy="1200329"/>
          </a:xfrm>
          <a:prstGeom prst="rect">
            <a:avLst/>
          </a:prstGeom>
          <a:noFill/>
        </p:spPr>
        <p:txBody>
          <a:bodyPr wrap="square">
            <a:spAutoFit/>
          </a:bodyPr>
          <a:lstStyle/>
          <a:p>
            <a:pPr algn="just"/>
            <a:r>
              <a:rPr lang="fr-FR" b="1" dirty="0"/>
              <a:t>Possibilité pour le Ministère d'établir - dans un avenir proche - un logo d'identification pour l'indication facultative de l'œnotourisme</a:t>
            </a:r>
            <a:r>
              <a:rPr lang="fr-FR" dirty="0"/>
              <a:t>, dont pourront bénéficier les sujets, qui réalisent des activités œnotouristiques</a:t>
            </a:r>
            <a:endParaRPr lang="it-IT" dirty="0"/>
          </a:p>
        </p:txBody>
      </p:sp>
      <p:pic>
        <p:nvPicPr>
          <p:cNvPr id="3074" name="Picture 2" descr="Free Tuscany Panorama photo and picture">
            <a:extLst>
              <a:ext uri="{FF2B5EF4-FFF2-40B4-BE49-F238E27FC236}">
                <a16:creationId xmlns:a16="http://schemas.microsoft.com/office/drawing/2014/main" id="{B287C0C1-3F78-A834-B306-0958B4FE4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9B0214E-5184-04FD-7C6B-BE69D53D0F21}"/>
              </a:ext>
            </a:extLst>
          </p:cNvPr>
          <p:cNvSpPr txBox="1"/>
          <p:nvPr/>
        </p:nvSpPr>
        <p:spPr>
          <a:xfrm>
            <a:off x="11749549" y="6533640"/>
            <a:ext cx="442451" cy="338554"/>
          </a:xfrm>
          <a:prstGeom prst="rect">
            <a:avLst/>
          </a:prstGeom>
          <a:noFill/>
        </p:spPr>
        <p:txBody>
          <a:bodyPr wrap="square" rtlCol="0">
            <a:spAutoFit/>
          </a:bodyPr>
          <a:lstStyle/>
          <a:p>
            <a:pPr algn="ctr"/>
            <a:r>
              <a:rPr lang="it-IT" sz="1600" b="1" dirty="0"/>
              <a:t>8</a:t>
            </a:r>
          </a:p>
        </p:txBody>
      </p:sp>
    </p:spTree>
    <p:extLst>
      <p:ext uri="{BB962C8B-B14F-4D97-AF65-F5344CB8AC3E}">
        <p14:creationId xmlns:p14="http://schemas.microsoft.com/office/powerpoint/2010/main" val="2911513230"/>
      </p:ext>
    </p:extLst>
  </p:cSld>
  <p:clrMapOvr>
    <a:masterClrMapping/>
  </p:clrMapOvr>
</p:sld>
</file>

<file path=ppt/theme/theme1.xml><?xml version="1.0" encoding="utf-8"?>
<a:theme xmlns:a="http://schemas.openxmlformats.org/drawingml/2006/main" name="JA_template_colori">
  <a:themeElements>
    <a:clrScheme name="Jacobacci_Avvocati_Presentazione">
      <a:dk1>
        <a:srgbClr val="000000"/>
      </a:dk1>
      <a:lt1>
        <a:srgbClr val="FFFFFF"/>
      </a:lt1>
      <a:dk2>
        <a:srgbClr val="C8C8C7"/>
      </a:dk2>
      <a:lt2>
        <a:srgbClr val="ECECEC"/>
      </a:lt2>
      <a:accent1>
        <a:srgbClr val="83D656"/>
      </a:accent1>
      <a:accent2>
        <a:srgbClr val="70A7ED"/>
      </a:accent2>
      <a:accent3>
        <a:srgbClr val="A5A5A5"/>
      </a:accent3>
      <a:accent4>
        <a:srgbClr val="FAD62C"/>
      </a:accent4>
      <a:accent5>
        <a:srgbClr val="9C182F"/>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fondo Bianco">
  <a:themeElements>
    <a:clrScheme name="Jacobacci 2023">
      <a:dk1>
        <a:srgbClr val="000000"/>
      </a:dk1>
      <a:lt1>
        <a:srgbClr val="FFFFFF"/>
      </a:lt1>
      <a:dk2>
        <a:srgbClr val="C8C8C7"/>
      </a:dk2>
      <a:lt2>
        <a:srgbClr val="ECECEC"/>
      </a:lt2>
      <a:accent1>
        <a:srgbClr val="91CB6A"/>
      </a:accent1>
      <a:accent2>
        <a:srgbClr val="7CA4E6"/>
      </a:accent2>
      <a:accent3>
        <a:srgbClr val="A5A5A5"/>
      </a:accent3>
      <a:accent4>
        <a:srgbClr val="FFC000"/>
      </a:accent4>
      <a:accent5>
        <a:srgbClr val="9B1832"/>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usure_Presentazione">
  <a:themeElements>
    <a:clrScheme name="Jacobacci 2023">
      <a:dk1>
        <a:srgbClr val="000000"/>
      </a:dk1>
      <a:lt1>
        <a:srgbClr val="FFFFFF"/>
      </a:lt1>
      <a:dk2>
        <a:srgbClr val="C8C8C7"/>
      </a:dk2>
      <a:lt2>
        <a:srgbClr val="ECECEC"/>
      </a:lt2>
      <a:accent1>
        <a:srgbClr val="91CB6A"/>
      </a:accent1>
      <a:accent2>
        <a:srgbClr val="7CA4E6"/>
      </a:accent2>
      <a:accent3>
        <a:srgbClr val="A5A5A5"/>
      </a:accent3>
      <a:accent4>
        <a:srgbClr val="FFC000"/>
      </a:accent4>
      <a:accent5>
        <a:srgbClr val="9B1832"/>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5795</TotalTime>
  <Words>4287</Words>
  <Application>Microsoft Office PowerPoint</Application>
  <PresentationFormat>Widescreen</PresentationFormat>
  <Paragraphs>166</Paragraphs>
  <Slides>30</Slides>
  <Notes>1</Notes>
  <HiddenSlides>0</HiddenSlides>
  <MMClips>0</MMClips>
  <ScaleCrop>false</ScaleCrop>
  <HeadingPairs>
    <vt:vector size="6" baseType="variant">
      <vt:variant>
        <vt:lpstr>Caratteri utilizzati</vt:lpstr>
      </vt:variant>
      <vt:variant>
        <vt:i4>7</vt:i4>
      </vt:variant>
      <vt:variant>
        <vt:lpstr>Tema</vt:lpstr>
      </vt:variant>
      <vt:variant>
        <vt:i4>3</vt:i4>
      </vt:variant>
      <vt:variant>
        <vt:lpstr>Titoli diapositive</vt:lpstr>
      </vt:variant>
      <vt:variant>
        <vt:i4>30</vt:i4>
      </vt:variant>
    </vt:vector>
  </HeadingPairs>
  <TitlesOfParts>
    <vt:vector size="40" baseType="lpstr">
      <vt:lpstr>Aptos</vt:lpstr>
      <vt:lpstr>Arial</vt:lpstr>
      <vt:lpstr>Calibri</vt:lpstr>
      <vt:lpstr>Didot</vt:lpstr>
      <vt:lpstr>Fira Sans</vt:lpstr>
      <vt:lpstr>Fira Sans Light</vt:lpstr>
      <vt:lpstr>Wingdings</vt:lpstr>
      <vt:lpstr>JA_template_colori</vt:lpstr>
      <vt:lpstr>Sfondo Bianco</vt:lpstr>
      <vt:lpstr>Chiusure_Presentazione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Carla Ferri</dc:creator>
  <cp:lastModifiedBy>Rosa Caputo</cp:lastModifiedBy>
  <cp:revision>194</cp:revision>
  <cp:lastPrinted>2025-02-03T13:20:12Z</cp:lastPrinted>
  <dcterms:created xsi:type="dcterms:W3CDTF">2023-08-29T08:51:12Z</dcterms:created>
  <dcterms:modified xsi:type="dcterms:W3CDTF">2025-02-03T13:20:25Z</dcterms:modified>
</cp:coreProperties>
</file>